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12.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drawings/drawing2.xml" ContentType="application/vnd.openxmlformats-officedocument.drawingml.chartshapes+xml"/>
  <Override PartName="/ppt/notesSlides/notesSlide13.xml" ContentType="application/vnd.openxmlformats-officedocument.presentationml.notesSlide+xml"/>
  <Override PartName="/ppt/charts/chart3.xml" ContentType="application/vnd.openxmlformats-officedocument.drawingml.chart+xml"/>
  <Override PartName="/ppt/theme/themeOverride2.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4.xml" ContentType="application/vnd.openxmlformats-officedocument.drawingml.chart+xml"/>
  <Override PartName="/ppt/theme/themeOverride3.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 id="2147483709" r:id="rId3"/>
  </p:sldMasterIdLst>
  <p:notesMasterIdLst>
    <p:notesMasterId r:id="rId42"/>
  </p:notesMasterIdLst>
  <p:handoutMasterIdLst>
    <p:handoutMasterId r:id="rId43"/>
  </p:handoutMasterIdLst>
  <p:sldIdLst>
    <p:sldId id="436" r:id="rId4"/>
    <p:sldId id="364" r:id="rId5"/>
    <p:sldId id="311" r:id="rId6"/>
    <p:sldId id="279" r:id="rId7"/>
    <p:sldId id="355" r:id="rId8"/>
    <p:sldId id="341" r:id="rId9"/>
    <p:sldId id="352" r:id="rId10"/>
    <p:sldId id="405" r:id="rId11"/>
    <p:sldId id="423" r:id="rId12"/>
    <p:sldId id="418" r:id="rId13"/>
    <p:sldId id="414" r:id="rId14"/>
    <p:sldId id="415" r:id="rId15"/>
    <p:sldId id="437" r:id="rId16"/>
    <p:sldId id="429" r:id="rId17"/>
    <p:sldId id="419" r:id="rId18"/>
    <p:sldId id="416" r:id="rId19"/>
    <p:sldId id="340" r:id="rId20"/>
    <p:sldId id="431" r:id="rId21"/>
    <p:sldId id="417" r:id="rId22"/>
    <p:sldId id="430" r:id="rId23"/>
    <p:sldId id="422" r:id="rId24"/>
    <p:sldId id="411" r:id="rId25"/>
    <p:sldId id="391" r:id="rId26"/>
    <p:sldId id="389" r:id="rId27"/>
    <p:sldId id="413" r:id="rId28"/>
    <p:sldId id="425" r:id="rId29"/>
    <p:sldId id="427" r:id="rId30"/>
    <p:sldId id="400" r:id="rId31"/>
    <p:sldId id="433" r:id="rId32"/>
    <p:sldId id="435" r:id="rId33"/>
    <p:sldId id="404" r:id="rId34"/>
    <p:sldId id="438" r:id="rId35"/>
    <p:sldId id="439" r:id="rId36"/>
    <p:sldId id="346" r:id="rId37"/>
    <p:sldId id="434" r:id="rId38"/>
    <p:sldId id="426" r:id="rId39"/>
    <p:sldId id="319" r:id="rId40"/>
    <p:sldId id="432"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FF06"/>
    <a:srgbClr val="F54F0C"/>
    <a:srgbClr val="E740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0845" autoAdjust="0"/>
    <p:restoredTop sz="99761" autoAdjust="0"/>
  </p:normalViewPr>
  <p:slideViewPr>
    <p:cSldViewPr>
      <p:cViewPr>
        <p:scale>
          <a:sx n="59" d="100"/>
          <a:sy n="59" d="100"/>
        </p:scale>
        <p:origin x="372" y="-29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41" d="100"/>
        <a:sy n="141" d="100"/>
      </p:scale>
      <p:origin x="0" y="369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Excel_Worksheet2.xlsx"/><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view3D>
      <c:rotX val="15"/>
      <c:rotY val="20"/>
      <c:rAngAx val="1"/>
    </c:view3D>
    <c:floor>
      <c:thickness val="0"/>
      <c:spPr>
        <a:noFill/>
        <a:ln w="9525">
          <a:noFill/>
        </a:ln>
      </c:spPr>
    </c:floor>
    <c:sideWall>
      <c:thickness val="0"/>
      <c:spPr>
        <a:noFill/>
        <a:ln w="25400">
          <a:noFill/>
        </a:ln>
      </c:spPr>
    </c:sideWall>
    <c:backWall>
      <c:thickness val="0"/>
    </c:backWall>
    <c:plotArea>
      <c:layout>
        <c:manualLayout>
          <c:layoutTarget val="inner"/>
          <c:xMode val="edge"/>
          <c:yMode val="edge"/>
          <c:x val="2.3622047244094498E-2"/>
          <c:y val="0"/>
          <c:w val="0.84437038874077697"/>
          <c:h val="0.75403149606299202"/>
        </c:manualLayout>
      </c:layout>
      <c:bar3DChart>
        <c:barDir val="col"/>
        <c:grouping val="clustered"/>
        <c:varyColors val="0"/>
        <c:ser>
          <c:idx val="0"/>
          <c:order val="0"/>
          <c:tx>
            <c:strRef>
              <c:f>Sheet1!$B$1</c:f>
              <c:strCache>
                <c:ptCount val="1"/>
                <c:pt idx="0">
                  <c:v>Series 1</c:v>
                </c:pt>
              </c:strCache>
            </c:strRef>
          </c:tx>
          <c:invertIfNegative val="0"/>
          <c:cat>
            <c:numRef>
              <c:f>Sheet1!$A$2:$A$4</c:f>
              <c:numCache>
                <c:formatCode>General</c:formatCode>
                <c:ptCount val="3"/>
                <c:pt idx="0">
                  <c:v>2012</c:v>
                </c:pt>
                <c:pt idx="1">
                  <c:v>2013</c:v>
                </c:pt>
                <c:pt idx="2">
                  <c:v>2014</c:v>
                </c:pt>
              </c:numCache>
            </c:numRef>
          </c:cat>
          <c:val>
            <c:numRef>
              <c:f>Sheet1!$B$2:$B$4</c:f>
              <c:numCache>
                <c:formatCode>0.00%</c:formatCode>
                <c:ptCount val="3"/>
                <c:pt idx="0">
                  <c:v>0.51800000000000002</c:v>
                </c:pt>
                <c:pt idx="1">
                  <c:v>0.78600000000000003</c:v>
                </c:pt>
                <c:pt idx="2" formatCode="0%">
                  <c:v>0.81</c:v>
                </c:pt>
              </c:numCache>
            </c:numRef>
          </c:val>
        </c:ser>
        <c:dLbls>
          <c:showLegendKey val="0"/>
          <c:showVal val="0"/>
          <c:showCatName val="0"/>
          <c:showSerName val="0"/>
          <c:showPercent val="0"/>
          <c:showBubbleSize val="0"/>
        </c:dLbls>
        <c:gapWidth val="150"/>
        <c:shape val="box"/>
        <c:axId val="36870016"/>
        <c:axId val="36871552"/>
        <c:axId val="0"/>
      </c:bar3DChart>
      <c:catAx>
        <c:axId val="36870016"/>
        <c:scaling>
          <c:orientation val="minMax"/>
        </c:scaling>
        <c:delete val="0"/>
        <c:axPos val="b"/>
        <c:numFmt formatCode="General" sourceLinked="1"/>
        <c:majorTickMark val="out"/>
        <c:minorTickMark val="none"/>
        <c:tickLblPos val="nextTo"/>
        <c:txPr>
          <a:bodyPr/>
          <a:lstStyle/>
          <a:p>
            <a:pPr>
              <a:defRPr sz="3200"/>
            </a:pPr>
            <a:endParaRPr lang="en-US"/>
          </a:p>
        </c:txPr>
        <c:crossAx val="36871552"/>
        <c:crosses val="autoZero"/>
        <c:auto val="1"/>
        <c:lblAlgn val="ctr"/>
        <c:lblOffset val="100"/>
        <c:noMultiLvlLbl val="0"/>
      </c:catAx>
      <c:valAx>
        <c:axId val="36871552"/>
        <c:scaling>
          <c:orientation val="minMax"/>
        </c:scaling>
        <c:delete val="1"/>
        <c:axPos val="l"/>
        <c:numFmt formatCode="0.00%" sourceLinked="1"/>
        <c:majorTickMark val="out"/>
        <c:minorTickMark val="none"/>
        <c:tickLblPos val="nextTo"/>
        <c:crossAx val="36870016"/>
        <c:crosses val="autoZero"/>
        <c:crossBetween val="between"/>
      </c:valAx>
      <c:spPr>
        <a:noFill/>
        <a:ln w="25400">
          <a:noFill/>
        </a:ln>
      </c:spPr>
    </c:plotArea>
    <c:plotVisOnly val="1"/>
    <c:dispBlanksAs val="gap"/>
    <c:showDLblsOverMax val="0"/>
  </c:chart>
  <c:txPr>
    <a:bodyPr/>
    <a:lstStyle/>
    <a:p>
      <a:pPr>
        <a:defRPr sz="1800"/>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dk1" tx1="lt1" bg2="dk2" tx2="lt2" accent1="accent1" accent2="accent2" accent3="accent3" accent4="accent4" accent5="accent5" accent6="accent6" hlink="hlink" folHlink="folHlink"/>
  <c:chart>
    <c:autoTitleDeleted val="1"/>
    <c:view3D>
      <c:rotX val="15"/>
      <c:rotY val="20"/>
      <c:rAngAx val="1"/>
    </c:view3D>
    <c:floor>
      <c:thickness val="0"/>
      <c:spPr>
        <a:noFill/>
        <a:ln w="9525">
          <a:noFill/>
        </a:ln>
      </c:spPr>
    </c:floor>
    <c:sideWall>
      <c:thickness val="0"/>
    </c:sideWall>
    <c:backWall>
      <c:thickness val="0"/>
    </c:backWall>
    <c:plotArea>
      <c:layout>
        <c:manualLayout>
          <c:layoutTarget val="inner"/>
          <c:xMode val="edge"/>
          <c:yMode val="edge"/>
          <c:x val="1.5748031496062999E-2"/>
          <c:y val="1.5789473684210499E-2"/>
          <c:w val="0.83280157893649098"/>
          <c:h val="0.86046498135101501"/>
        </c:manualLayout>
      </c:layout>
      <c:bar3DChart>
        <c:barDir val="col"/>
        <c:grouping val="clustered"/>
        <c:varyColors val="0"/>
        <c:ser>
          <c:idx val="0"/>
          <c:order val="0"/>
          <c:tx>
            <c:strRef>
              <c:f>Sheet1!$B$1</c:f>
              <c:strCache>
                <c:ptCount val="1"/>
                <c:pt idx="0">
                  <c:v>Column1</c:v>
                </c:pt>
              </c:strCache>
            </c:strRef>
          </c:tx>
          <c:invertIfNegative val="0"/>
          <c:cat>
            <c:numRef>
              <c:f>Sheet1!$A$2:$A$4</c:f>
              <c:numCache>
                <c:formatCode>General</c:formatCode>
                <c:ptCount val="3"/>
                <c:pt idx="0">
                  <c:v>2012</c:v>
                </c:pt>
                <c:pt idx="1">
                  <c:v>2013</c:v>
                </c:pt>
                <c:pt idx="2">
                  <c:v>2014</c:v>
                </c:pt>
              </c:numCache>
            </c:numRef>
          </c:cat>
          <c:val>
            <c:numRef>
              <c:f>Sheet1!$B$2:$B$4</c:f>
              <c:numCache>
                <c:formatCode>0.00%</c:formatCode>
                <c:ptCount val="3"/>
                <c:pt idx="0">
                  <c:v>61</c:v>
                </c:pt>
                <c:pt idx="1">
                  <c:v>50.5</c:v>
                </c:pt>
                <c:pt idx="2" formatCode="0%">
                  <c:v>47.3</c:v>
                </c:pt>
              </c:numCache>
            </c:numRef>
          </c:val>
        </c:ser>
        <c:dLbls>
          <c:showLegendKey val="0"/>
          <c:showVal val="0"/>
          <c:showCatName val="0"/>
          <c:showSerName val="0"/>
          <c:showPercent val="0"/>
          <c:showBubbleSize val="0"/>
        </c:dLbls>
        <c:gapWidth val="150"/>
        <c:shape val="box"/>
        <c:axId val="39136256"/>
        <c:axId val="39162624"/>
        <c:axId val="0"/>
      </c:bar3DChart>
      <c:catAx>
        <c:axId val="39136256"/>
        <c:scaling>
          <c:orientation val="minMax"/>
        </c:scaling>
        <c:delete val="1"/>
        <c:axPos val="b"/>
        <c:numFmt formatCode="General" sourceLinked="1"/>
        <c:majorTickMark val="out"/>
        <c:minorTickMark val="none"/>
        <c:tickLblPos val="nextTo"/>
        <c:crossAx val="39162624"/>
        <c:crosses val="autoZero"/>
        <c:auto val="1"/>
        <c:lblAlgn val="ctr"/>
        <c:lblOffset val="100"/>
        <c:noMultiLvlLbl val="0"/>
      </c:catAx>
      <c:valAx>
        <c:axId val="39162624"/>
        <c:scaling>
          <c:orientation val="minMax"/>
        </c:scaling>
        <c:delete val="1"/>
        <c:axPos val="l"/>
        <c:numFmt formatCode="0.00%" sourceLinked="1"/>
        <c:majorTickMark val="out"/>
        <c:minorTickMark val="none"/>
        <c:tickLblPos val="nextTo"/>
        <c:crossAx val="39136256"/>
        <c:crosses val="autoZero"/>
        <c:crossBetween val="between"/>
      </c:valAx>
      <c:spPr>
        <a:noFill/>
        <a:ln w="25400">
          <a:noFill/>
        </a:ln>
      </c:spPr>
    </c:plotArea>
    <c:plotVisOnly val="1"/>
    <c:dispBlanksAs val="gap"/>
    <c:showDLblsOverMax val="0"/>
  </c:chart>
  <c:txPr>
    <a:bodyPr/>
    <a:lstStyle/>
    <a:p>
      <a:pPr>
        <a:defRPr sz="1800"/>
      </a:pPr>
      <a:endParaRPr lang="en-US"/>
    </a:p>
  </c:txPr>
  <c:externalData r:id="rId2">
    <c:autoUpdate val="0"/>
  </c:externalData>
  <c:userShapes r:id="rId3"/>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dk1" tx1="lt1" bg2="dk2" tx2="lt2" accent1="accent1" accent2="accent2" accent3="accent3" accent4="accent4" accent5="accent5" accent6="accent6" hlink="hlink" folHlink="folHlink"/>
  <c:chart>
    <c:autoTitleDeleted val="1"/>
    <c:view3D>
      <c:rotX val="15"/>
      <c:rotY val="20"/>
      <c:rAngAx val="1"/>
    </c:view3D>
    <c:floor>
      <c:thickness val="0"/>
      <c:spPr>
        <a:noFill/>
        <a:ln w="9525">
          <a:noFill/>
        </a:ln>
      </c:spPr>
    </c:floor>
    <c:sideWall>
      <c:thickness val="0"/>
    </c:sideWall>
    <c:backWall>
      <c:thickness val="0"/>
    </c:backWall>
    <c:plotArea>
      <c:layout>
        <c:manualLayout>
          <c:layoutTarget val="inner"/>
          <c:xMode val="edge"/>
          <c:yMode val="edge"/>
          <c:x val="1.5748031496062999E-2"/>
          <c:y val="1.5789473684210499E-2"/>
          <c:w val="0.83280157893649098"/>
          <c:h val="0.86046498135101501"/>
        </c:manualLayout>
      </c:layout>
      <c:bar3DChart>
        <c:barDir val="col"/>
        <c:grouping val="clustered"/>
        <c:varyColors val="0"/>
        <c:ser>
          <c:idx val="0"/>
          <c:order val="0"/>
          <c:tx>
            <c:strRef>
              <c:f>Sheet1!$B$1</c:f>
              <c:strCache>
                <c:ptCount val="1"/>
                <c:pt idx="0">
                  <c:v>Column1</c:v>
                </c:pt>
              </c:strCache>
            </c:strRef>
          </c:tx>
          <c:invertIfNegative val="0"/>
          <c:cat>
            <c:numRef>
              <c:f>Sheet1!$A$2:$A$4</c:f>
              <c:numCache>
                <c:formatCode>General</c:formatCode>
                <c:ptCount val="3"/>
                <c:pt idx="0">
                  <c:v>2012</c:v>
                </c:pt>
                <c:pt idx="1">
                  <c:v>2013</c:v>
                </c:pt>
                <c:pt idx="2">
                  <c:v>2014</c:v>
                </c:pt>
              </c:numCache>
            </c:numRef>
          </c:cat>
          <c:val>
            <c:numRef>
              <c:f>Sheet1!$B$2:$B$4</c:f>
              <c:numCache>
                <c:formatCode>0.00%</c:formatCode>
                <c:ptCount val="3"/>
                <c:pt idx="0">
                  <c:v>61</c:v>
                </c:pt>
                <c:pt idx="1">
                  <c:v>50.5</c:v>
                </c:pt>
                <c:pt idx="2" formatCode="0%">
                  <c:v>47.3</c:v>
                </c:pt>
              </c:numCache>
            </c:numRef>
          </c:val>
        </c:ser>
        <c:dLbls>
          <c:showLegendKey val="0"/>
          <c:showVal val="0"/>
          <c:showCatName val="0"/>
          <c:showSerName val="0"/>
          <c:showPercent val="0"/>
          <c:showBubbleSize val="0"/>
        </c:dLbls>
        <c:gapWidth val="150"/>
        <c:shape val="box"/>
        <c:axId val="39348480"/>
        <c:axId val="39354368"/>
        <c:axId val="0"/>
      </c:bar3DChart>
      <c:catAx>
        <c:axId val="39348480"/>
        <c:scaling>
          <c:orientation val="minMax"/>
        </c:scaling>
        <c:delete val="1"/>
        <c:axPos val="b"/>
        <c:numFmt formatCode="General" sourceLinked="1"/>
        <c:majorTickMark val="out"/>
        <c:minorTickMark val="none"/>
        <c:tickLblPos val="nextTo"/>
        <c:crossAx val="39354368"/>
        <c:crosses val="autoZero"/>
        <c:auto val="1"/>
        <c:lblAlgn val="ctr"/>
        <c:lblOffset val="100"/>
        <c:noMultiLvlLbl val="0"/>
      </c:catAx>
      <c:valAx>
        <c:axId val="39354368"/>
        <c:scaling>
          <c:orientation val="minMax"/>
        </c:scaling>
        <c:delete val="1"/>
        <c:axPos val="l"/>
        <c:numFmt formatCode="0.00%" sourceLinked="1"/>
        <c:majorTickMark val="out"/>
        <c:minorTickMark val="none"/>
        <c:tickLblPos val="nextTo"/>
        <c:crossAx val="39348480"/>
        <c:crosses val="autoZero"/>
        <c:crossBetween val="between"/>
      </c:valAx>
      <c:spPr>
        <a:noFill/>
        <a:ln w="25400">
          <a:noFill/>
        </a:ln>
      </c:spPr>
    </c:plotArea>
    <c:plotVisOnly val="1"/>
    <c:dispBlanksAs val="gap"/>
    <c:showDLblsOverMax val="0"/>
  </c:chart>
  <c:txPr>
    <a:bodyPr/>
    <a:lstStyle/>
    <a:p>
      <a:pPr>
        <a:defRPr sz="1800"/>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dk1" tx1="lt1" bg2="dk2" tx2="lt2" accent1="accent1" accent2="accent2" accent3="accent3" accent4="accent4" accent5="accent5" accent6="accent6" hlink="hlink" folHlink="folHlink"/>
  <c:chart>
    <c:autoTitleDeleted val="1"/>
    <c:view3D>
      <c:rotX val="15"/>
      <c:rotY val="20"/>
      <c:rAngAx val="1"/>
    </c:view3D>
    <c:floor>
      <c:thickness val="0"/>
      <c:spPr>
        <a:noFill/>
        <a:ln w="9525">
          <a:noFill/>
        </a:ln>
      </c:spPr>
    </c:floor>
    <c:sideWall>
      <c:thickness val="0"/>
      <c:spPr>
        <a:noFill/>
        <a:ln w="25400">
          <a:noFill/>
        </a:ln>
      </c:spPr>
    </c:sideWall>
    <c:backWall>
      <c:thickness val="0"/>
      <c:spPr>
        <a:noFill/>
        <a:ln w="25400">
          <a:noFill/>
        </a:ln>
      </c:spPr>
    </c:backWall>
    <c:plotArea>
      <c:layout>
        <c:manualLayout>
          <c:layoutTarget val="inner"/>
          <c:xMode val="edge"/>
          <c:yMode val="edge"/>
          <c:x val="1.5748031496062999E-2"/>
          <c:y val="1.5789473684210499E-2"/>
          <c:w val="0.83280157893649098"/>
          <c:h val="0.86046498135101501"/>
        </c:manualLayout>
      </c:layout>
      <c:bar3DChart>
        <c:barDir val="col"/>
        <c:grouping val="clustered"/>
        <c:varyColors val="0"/>
        <c:ser>
          <c:idx val="0"/>
          <c:order val="0"/>
          <c:tx>
            <c:strRef>
              <c:f>Sheet1!$B$1</c:f>
              <c:strCache>
                <c:ptCount val="1"/>
                <c:pt idx="0">
                  <c:v>Column1</c:v>
                </c:pt>
              </c:strCache>
            </c:strRef>
          </c:tx>
          <c:invertIfNegative val="0"/>
          <c:cat>
            <c:numRef>
              <c:f>Sheet1!$A$2:$A$4</c:f>
              <c:numCache>
                <c:formatCode>General</c:formatCode>
                <c:ptCount val="3"/>
                <c:pt idx="0">
                  <c:v>2012</c:v>
                </c:pt>
                <c:pt idx="1">
                  <c:v>2013</c:v>
                </c:pt>
                <c:pt idx="2">
                  <c:v>2014</c:v>
                </c:pt>
              </c:numCache>
            </c:numRef>
          </c:cat>
          <c:val>
            <c:numRef>
              <c:f>Sheet1!$B$2:$B$4</c:f>
              <c:numCache>
                <c:formatCode>0.00%</c:formatCode>
                <c:ptCount val="3"/>
                <c:pt idx="0">
                  <c:v>345</c:v>
                </c:pt>
                <c:pt idx="1">
                  <c:v>294.3</c:v>
                </c:pt>
                <c:pt idx="2" formatCode="0%">
                  <c:v>204.8</c:v>
                </c:pt>
              </c:numCache>
            </c:numRef>
          </c:val>
        </c:ser>
        <c:dLbls>
          <c:showLegendKey val="0"/>
          <c:showVal val="0"/>
          <c:showCatName val="0"/>
          <c:showSerName val="0"/>
          <c:showPercent val="0"/>
          <c:showBubbleSize val="0"/>
        </c:dLbls>
        <c:gapWidth val="150"/>
        <c:shape val="box"/>
        <c:axId val="40573952"/>
        <c:axId val="40575744"/>
        <c:axId val="0"/>
      </c:bar3DChart>
      <c:catAx>
        <c:axId val="40573952"/>
        <c:scaling>
          <c:orientation val="minMax"/>
        </c:scaling>
        <c:delete val="1"/>
        <c:axPos val="b"/>
        <c:numFmt formatCode="General" sourceLinked="1"/>
        <c:majorTickMark val="out"/>
        <c:minorTickMark val="none"/>
        <c:tickLblPos val="nextTo"/>
        <c:crossAx val="40575744"/>
        <c:crosses val="autoZero"/>
        <c:auto val="1"/>
        <c:lblAlgn val="ctr"/>
        <c:lblOffset val="100"/>
        <c:noMultiLvlLbl val="0"/>
      </c:catAx>
      <c:valAx>
        <c:axId val="40575744"/>
        <c:scaling>
          <c:orientation val="minMax"/>
        </c:scaling>
        <c:delete val="1"/>
        <c:axPos val="l"/>
        <c:numFmt formatCode="0.00%" sourceLinked="1"/>
        <c:majorTickMark val="out"/>
        <c:minorTickMark val="none"/>
        <c:tickLblPos val="nextTo"/>
        <c:crossAx val="40573952"/>
        <c:crosses val="autoZero"/>
        <c:crossBetween val="between"/>
      </c:valAx>
    </c:plotArea>
    <c:plotVisOnly val="1"/>
    <c:dispBlanksAs val="gap"/>
    <c:showDLblsOverMax val="0"/>
  </c:chart>
  <c:txPr>
    <a:bodyPr/>
    <a:lstStyle/>
    <a:p>
      <a:pPr>
        <a:defRPr sz="1800"/>
      </a:pPr>
      <a:endParaRPr lang="en-US"/>
    </a:p>
  </c:txPr>
  <c:externalData r:id="rId2">
    <c:autoUpdate val="0"/>
  </c:externalData>
</c:chartSpace>
</file>

<file path=ppt/drawings/drawing1.xml><?xml version="1.0" encoding="utf-8"?>
<c:userShapes xmlns:c="http://schemas.openxmlformats.org/drawingml/2006/chart">
  <cdr:relSizeAnchor xmlns:cdr="http://schemas.openxmlformats.org/drawingml/2006/chartDrawing">
    <cdr:from>
      <cdr:x>0.60367</cdr:x>
      <cdr:y>0.43949</cdr:y>
    </cdr:from>
    <cdr:to>
      <cdr:x>0.73451</cdr:x>
      <cdr:y>0.60824</cdr:y>
    </cdr:to>
    <cdr:sp macro="" textlink="">
      <cdr:nvSpPr>
        <cdr:cNvPr id="2" name="TextBox 1"/>
        <cdr:cNvSpPr txBox="1"/>
      </cdr:nvSpPr>
      <cdr:spPr>
        <a:xfrm xmlns:a="http://schemas.openxmlformats.org/drawingml/2006/main">
          <a:off x="5842000" y="1752600"/>
          <a:ext cx="1266191" cy="67294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4000" dirty="0" smtClean="0">
              <a:solidFill>
                <a:srgbClr val="FFFF00"/>
              </a:solidFill>
            </a:rPr>
            <a:t>81%</a:t>
          </a:r>
          <a:endParaRPr lang="en-US" sz="4000" dirty="0">
            <a:solidFill>
              <a:srgbClr val="FFFF00"/>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0.68799</cdr:x>
      <cdr:y>0.39655</cdr:y>
    </cdr:from>
    <cdr:to>
      <cdr:x>0.78512</cdr:x>
      <cdr:y>0.48276</cdr:y>
    </cdr:to>
    <cdr:cxnSp macro="">
      <cdr:nvCxnSpPr>
        <cdr:cNvPr id="3" name="Straight Connector 2"/>
        <cdr:cNvCxnSpPr/>
      </cdr:nvCxnSpPr>
      <cdr:spPr>
        <a:xfrm xmlns:a="http://schemas.openxmlformats.org/drawingml/2006/main">
          <a:off x="6477000" y="1752600"/>
          <a:ext cx="914400" cy="381000"/>
        </a:xfrm>
        <a:prstGeom xmlns:a="http://schemas.openxmlformats.org/drawingml/2006/main" prst="line">
          <a:avLst/>
        </a:prstGeom>
        <a:ln xmlns:a="http://schemas.openxmlformats.org/drawingml/2006/main">
          <a:solidFill>
            <a:srgbClr val="E7401F"/>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D0D421B-E4FC-684F-A021-CB110C750CA3}" type="datetimeFigureOut">
              <a:rPr lang="en-US" smtClean="0"/>
              <a:t>10/27/2015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0F3938F-D19A-FB41-A407-F73028981E0D}" type="slidenum">
              <a:rPr lang="en-US" smtClean="0"/>
              <a:t>‹#›</a:t>
            </a:fld>
            <a:endParaRPr lang="en-US"/>
          </a:p>
        </p:txBody>
      </p:sp>
    </p:spTree>
    <p:extLst>
      <p:ext uri="{BB962C8B-B14F-4D97-AF65-F5344CB8AC3E}">
        <p14:creationId xmlns:p14="http://schemas.microsoft.com/office/powerpoint/2010/main" val="28147517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400D1AA-7BA1-4130-A46D-7EC806978003}" type="datetimeFigureOut">
              <a:rPr lang="en-US" smtClean="0"/>
              <a:pPr/>
              <a:t>10/27/2015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C076124-97C4-4310-ABE5-F91FFB9CD517}" type="slidenum">
              <a:rPr lang="en-US" smtClean="0"/>
              <a:pPr/>
              <a:t>‹#›</a:t>
            </a:fld>
            <a:endParaRPr lang="en-US"/>
          </a:p>
        </p:txBody>
      </p:sp>
    </p:spTree>
    <p:extLst>
      <p:ext uri="{BB962C8B-B14F-4D97-AF65-F5344CB8AC3E}">
        <p14:creationId xmlns:p14="http://schemas.microsoft.com/office/powerpoint/2010/main" val="26845109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smtClean="0">
                <a:solidFill>
                  <a:schemeClr val="tx1"/>
                </a:solidFill>
                <a:effectLst/>
                <a:latin typeface="+mn-lt"/>
                <a:ea typeface="+mn-ea"/>
                <a:cs typeface="+mn-cs"/>
              </a:rPr>
              <a:t>Good afternoon. I am Michael Huntington, a retired radiation oncologist from Corvallis. I have no financial interest in presenting my message today other than the benefit that we might all see from a better healthcare system. I am a member of Physicians For A National Health Program.</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endParaRPr lang="en-US" sz="1200" kern="1200" dirty="0" smtClean="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C076124-97C4-4310-ABE5-F91FFB9CD517}" type="slidenum">
              <a:rPr lang="en-US" smtClean="0"/>
              <a:pPr/>
              <a:t>1</a:t>
            </a:fld>
            <a:endParaRPr lang="en-US" dirty="0"/>
          </a:p>
        </p:txBody>
      </p:sp>
    </p:spTree>
    <p:extLst>
      <p:ext uri="{BB962C8B-B14F-4D97-AF65-F5344CB8AC3E}">
        <p14:creationId xmlns:p14="http://schemas.microsoft.com/office/powerpoint/2010/main" val="3472741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t>
            </a:r>
            <a:r>
              <a:rPr lang="en-US" sz="1200" i="1" kern="1200" dirty="0" smtClean="0">
                <a:solidFill>
                  <a:schemeClr val="tx1"/>
                </a:solidFill>
                <a:effectLst/>
                <a:latin typeface="+mn-lt"/>
                <a:ea typeface="+mn-ea"/>
                <a:cs typeface="+mn-cs"/>
              </a:rPr>
              <a:t> Access Measure description:</a:t>
            </a:r>
            <a:r>
              <a:rPr lang="en-US" sz="1200" b="1" i="1"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Percentage of members (adults and children) who thought they received appointments and care when they needed them. </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home health nurse in Lincoln County I know sees quite a few of this 16%. She spends much of her nursing time begging and battling for her patients in a system that seems not to care.</a:t>
            </a:r>
            <a:r>
              <a:rPr lang="en-US" dirty="0" smtClean="0">
                <a:effectLst/>
              </a:rPr>
              <a:t> </a:t>
            </a:r>
          </a:p>
          <a:p>
            <a:endParaRPr lang="en-US" dirty="0" smtClean="0">
              <a:effectLst/>
            </a:endParaRPr>
          </a:p>
        </p:txBody>
      </p:sp>
      <p:sp>
        <p:nvSpPr>
          <p:cNvPr id="4" name="Slide Number Placeholder 3"/>
          <p:cNvSpPr>
            <a:spLocks noGrp="1"/>
          </p:cNvSpPr>
          <p:nvPr>
            <p:ph type="sldNum" sz="quarter" idx="10"/>
          </p:nvPr>
        </p:nvSpPr>
        <p:spPr/>
        <p:txBody>
          <a:bodyPr/>
          <a:lstStyle/>
          <a:p>
            <a:fld id="{CC076124-97C4-4310-ABE5-F91FFB9CD517}" type="slidenum">
              <a:rPr lang="en-US" smtClean="0"/>
              <a:pPr/>
              <a:t>10</a:t>
            </a:fld>
            <a:endParaRPr lang="en-US"/>
          </a:p>
        </p:txBody>
      </p:sp>
    </p:spTree>
    <p:extLst>
      <p:ext uri="{BB962C8B-B14F-4D97-AF65-F5344CB8AC3E}">
        <p14:creationId xmlns:p14="http://schemas.microsoft.com/office/powerpoint/2010/main" val="22627389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There has been over 80% enrollment in PCPCH since 2012.</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C076124-97C4-4310-ABE5-F91FFB9CD517}" type="slidenum">
              <a:rPr lang="en-US" smtClean="0"/>
              <a:pPr/>
              <a:t>11</a:t>
            </a:fld>
            <a:endParaRPr lang="en-US"/>
          </a:p>
        </p:txBody>
      </p:sp>
    </p:spTree>
    <p:extLst>
      <p:ext uri="{BB962C8B-B14F-4D97-AF65-F5344CB8AC3E}">
        <p14:creationId xmlns:p14="http://schemas.microsoft.com/office/powerpoint/2010/main" val="22627389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This is a </a:t>
            </a:r>
            <a:r>
              <a:rPr lang="en-US" sz="1200" b="0" kern="1200" baseline="0" dirty="0" smtClean="0">
                <a:solidFill>
                  <a:schemeClr val="tx1"/>
                </a:solidFill>
                <a:effectLst/>
                <a:latin typeface="+mn-lt"/>
                <a:ea typeface="+mn-ea"/>
                <a:cs typeface="+mn-cs"/>
              </a:rPr>
              <a:t>good trend</a:t>
            </a:r>
            <a:r>
              <a:rPr lang="en-US" sz="1200" kern="1200" dirty="0" smtClean="0">
                <a:solidFill>
                  <a:schemeClr val="tx1"/>
                </a:solidFill>
                <a:effectLst/>
                <a:latin typeface="+mn-lt"/>
                <a:ea typeface="+mn-ea"/>
                <a:cs typeface="+mn-cs"/>
              </a:rPr>
              <a:t> of decreasing patient visits to emergency departments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suggesting more appropriate use of the ER by</a:t>
            </a:r>
            <a:r>
              <a:rPr lang="en-US" sz="1200" kern="1200" baseline="0" dirty="0" smtClean="0">
                <a:solidFill>
                  <a:schemeClr val="tx1"/>
                </a:solidFill>
                <a:effectLst/>
                <a:latin typeface="+mn-lt"/>
                <a:ea typeface="+mn-ea"/>
                <a:cs typeface="+mn-cs"/>
              </a:rPr>
              <a:t> CCO patients</a:t>
            </a:r>
            <a:r>
              <a:rPr lang="en-US" sz="1200" i="1" kern="1200" dirty="0" smtClean="0">
                <a:solidFill>
                  <a:schemeClr val="tx1"/>
                </a:solidFill>
                <a:effectLst/>
                <a:latin typeface="+mn-lt"/>
                <a:ea typeface="+mn-ea"/>
                <a:cs typeface="+mn-cs"/>
              </a:rPr>
              <a:t>. Reducing inappropriate emergency department use helps to save costs and improve the health care experience for patients. </a:t>
            </a:r>
          </a:p>
          <a:p>
            <a:endParaRPr lang="en-US" sz="1200" i="1"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Benchmark?</a:t>
            </a:r>
            <a:endParaRPr lang="en-US" i="1" dirty="0">
              <a:effectLst/>
            </a:endParaRPr>
          </a:p>
        </p:txBody>
      </p:sp>
      <p:sp>
        <p:nvSpPr>
          <p:cNvPr id="4" name="Slide Number Placeholder 3"/>
          <p:cNvSpPr>
            <a:spLocks noGrp="1"/>
          </p:cNvSpPr>
          <p:nvPr>
            <p:ph type="sldNum" sz="quarter" idx="10"/>
          </p:nvPr>
        </p:nvSpPr>
        <p:spPr/>
        <p:txBody>
          <a:bodyPr/>
          <a:lstStyle/>
          <a:p>
            <a:fld id="{CC076124-97C4-4310-ABE5-F91FFB9CD517}" type="slidenum">
              <a:rPr lang="en-US" smtClean="0"/>
              <a:pPr/>
              <a:t>12</a:t>
            </a:fld>
            <a:endParaRPr lang="en-US"/>
          </a:p>
        </p:txBody>
      </p:sp>
    </p:spTree>
    <p:extLst>
      <p:ext uri="{BB962C8B-B14F-4D97-AF65-F5344CB8AC3E}">
        <p14:creationId xmlns:p14="http://schemas.microsoft.com/office/powerpoint/2010/main" val="22627389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t>
            </a:r>
            <a:r>
              <a:rPr lang="en-US" sz="1200" u="sng" kern="1200" dirty="0" smtClean="0">
                <a:solidFill>
                  <a:schemeClr val="tx1"/>
                </a:solidFill>
                <a:effectLst/>
                <a:latin typeface="+mn-lt"/>
                <a:ea typeface="+mn-ea"/>
                <a:cs typeface="+mn-cs"/>
              </a:rPr>
              <a:t>Avoidable use of emergency departments</a:t>
            </a:r>
            <a:r>
              <a:rPr lang="en-US" sz="1200" kern="1200" dirty="0" smtClean="0">
                <a:solidFill>
                  <a:schemeClr val="tx1"/>
                </a:solidFill>
                <a:effectLst/>
                <a:latin typeface="+mn-lt"/>
                <a:ea typeface="+mn-ea"/>
                <a:cs typeface="+mn-cs"/>
              </a:rPr>
              <a:t> was 14%, is now 7% (Lower is better).</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t>
            </a:r>
            <a:r>
              <a:rPr lang="en-US" sz="1200" i="1" kern="1200" dirty="0" smtClean="0">
                <a:solidFill>
                  <a:schemeClr val="tx1"/>
                </a:solidFill>
                <a:effectLst/>
                <a:latin typeface="+mn-lt"/>
                <a:ea typeface="+mn-ea"/>
                <a:cs typeface="+mn-cs"/>
              </a:rPr>
              <a:t> Criterion: Rate of patient visits to an emergency department for conditions that could have been more appropriately managed by or referred to a primary care provider in an office or clinic setting. </a:t>
            </a:r>
            <a:endParaRPr lang="en-US" sz="1200" kern="1200" dirty="0" smtClean="0">
              <a:solidFill>
                <a:schemeClr val="tx1"/>
              </a:solidFill>
              <a:effectLst/>
              <a:latin typeface="+mn-lt"/>
              <a:ea typeface="+mn-ea"/>
              <a:cs typeface="+mn-cs"/>
            </a:endParaRPr>
          </a:p>
          <a:p>
            <a:endParaRPr lang="en-US" sz="1200" i="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a:t>
            </a:r>
            <a:endParaRPr lang="en-US" dirty="0" smtClean="0">
              <a:effectLst/>
            </a:endParaRPr>
          </a:p>
          <a:p>
            <a:endParaRPr lang="en-US" i="1" dirty="0">
              <a:effectLst/>
            </a:endParaRPr>
          </a:p>
        </p:txBody>
      </p:sp>
      <p:sp>
        <p:nvSpPr>
          <p:cNvPr id="4" name="Slide Number Placeholder 3"/>
          <p:cNvSpPr>
            <a:spLocks noGrp="1"/>
          </p:cNvSpPr>
          <p:nvPr>
            <p:ph type="sldNum" sz="quarter" idx="10"/>
          </p:nvPr>
        </p:nvSpPr>
        <p:spPr/>
        <p:txBody>
          <a:bodyPr/>
          <a:lstStyle/>
          <a:p>
            <a:fld id="{CC076124-97C4-4310-ABE5-F91FFB9CD517}" type="slidenum">
              <a:rPr lang="en-US" smtClean="0"/>
              <a:pPr/>
              <a:t>13</a:t>
            </a:fld>
            <a:endParaRPr lang="en-US"/>
          </a:p>
        </p:txBody>
      </p:sp>
    </p:spTree>
    <p:extLst>
      <p:ext uri="{BB962C8B-B14F-4D97-AF65-F5344CB8AC3E}">
        <p14:creationId xmlns:p14="http://schemas.microsoft.com/office/powerpoint/2010/main" val="22627389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smtClean="0">
                <a:solidFill>
                  <a:schemeClr val="tx1"/>
                </a:solidFill>
                <a:effectLst/>
                <a:latin typeface="+mn-lt"/>
                <a:ea typeface="+mn-ea"/>
                <a:cs typeface="+mn-cs"/>
              </a:rPr>
              <a:t>Things are improving in prenatal care with 82% (up from 65%) of pregnant women receiving a prenatal care visit within the first trimester or within 42 days of enrollment in Medicaid. </a:t>
            </a:r>
            <a:endParaRPr lang="en-US" dirty="0" smtClean="0">
              <a:effectLst/>
            </a:endParaRP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i="1" kern="1200" dirty="0" smtClean="0">
                <a:solidFill>
                  <a:schemeClr val="tx1"/>
                </a:solidFill>
                <a:effectLst/>
                <a:latin typeface="+mn-lt"/>
                <a:ea typeface="+mn-ea"/>
                <a:cs typeface="+mn-cs"/>
              </a:rPr>
              <a:t>40 percent of all babies born in Oregon are covered by Medicaid. Timeliness of prenatal care leads to significantly better health outcomes and cost savings. </a:t>
            </a:r>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C076124-97C4-4310-ABE5-F91FFB9CD517}" type="slidenum">
              <a:rPr lang="en-US" smtClean="0"/>
              <a:pPr/>
              <a:t>14</a:t>
            </a:fld>
            <a:endParaRPr lang="en-US"/>
          </a:p>
        </p:txBody>
      </p:sp>
    </p:spTree>
    <p:extLst>
      <p:ext uri="{BB962C8B-B14F-4D97-AF65-F5344CB8AC3E}">
        <p14:creationId xmlns:p14="http://schemas.microsoft.com/office/powerpoint/2010/main" val="22627389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This may also be related to better prenatal care.</a:t>
            </a:r>
          </a:p>
          <a:p>
            <a:r>
              <a:rPr lang="en-US" sz="1200" kern="1200" dirty="0" smtClean="0">
                <a:solidFill>
                  <a:schemeClr val="tx1"/>
                </a:solidFill>
                <a:effectLst/>
                <a:latin typeface="+mn-lt"/>
                <a:ea typeface="+mn-ea"/>
                <a:cs typeface="+mn-cs"/>
              </a:rPr>
              <a:t>Percentage of women who had an elective delivery between 37 and 39 weeks of gestation. (A lower score is better</a:t>
            </a:r>
            <a:r>
              <a:rPr lang="en-US" sz="1200" kern="1200" baseline="0" dirty="0" smtClean="0">
                <a:solidFill>
                  <a:schemeClr val="tx1"/>
                </a:solidFill>
                <a:effectLst/>
                <a:latin typeface="+mn-lt"/>
                <a:ea typeface="+mn-ea"/>
                <a:cs typeface="+mn-cs"/>
              </a:rPr>
              <a:t> so this is a good result</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a:p>
            <a:endParaRPr lang="en-US" dirty="0">
              <a:effectLst/>
            </a:endParaRPr>
          </a:p>
        </p:txBody>
      </p:sp>
      <p:sp>
        <p:nvSpPr>
          <p:cNvPr id="4" name="Slide Number Placeholder 3"/>
          <p:cNvSpPr>
            <a:spLocks noGrp="1"/>
          </p:cNvSpPr>
          <p:nvPr>
            <p:ph type="sldNum" sz="quarter" idx="10"/>
          </p:nvPr>
        </p:nvSpPr>
        <p:spPr/>
        <p:txBody>
          <a:bodyPr/>
          <a:lstStyle/>
          <a:p>
            <a:fld id="{CC076124-97C4-4310-ABE5-F91FFB9CD517}" type="slidenum">
              <a:rPr lang="en-US" smtClean="0"/>
              <a:pPr/>
              <a:t>15</a:t>
            </a:fld>
            <a:endParaRPr lang="en-US"/>
          </a:p>
        </p:txBody>
      </p:sp>
    </p:spTree>
    <p:extLst>
      <p:ext uri="{BB962C8B-B14F-4D97-AF65-F5344CB8AC3E}">
        <p14:creationId xmlns:p14="http://schemas.microsoft.com/office/powerpoint/2010/main" val="22627389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*Outpatient control of congestive heart failure is better by 40%. Criterion: the rate of hospital stays because of congestive heart failure</a:t>
            </a:r>
            <a:r>
              <a:rPr lang="en-US" sz="1200" i="1" kern="1200" dirty="0" smtClean="0">
                <a:solidFill>
                  <a:schemeClr val="tx1"/>
                </a:solidFill>
                <a:effectLst/>
                <a:latin typeface="+mn-lt"/>
                <a:ea typeface="+mn-ea"/>
                <a:cs typeface="+mn-cs"/>
              </a:rPr>
              <a:t>. Benchmark: 10% reduction from previous year's statewide rate  2011 and 2013 data have been updated and may differ from earlier reports. </a:t>
            </a:r>
            <a:endParaRPr lang="en-US" i="1" dirty="0" smtClean="0">
              <a:effectLst/>
            </a:endParaRPr>
          </a:p>
          <a:p>
            <a:endParaRPr lang="en-US" b="1" dirty="0" smtClean="0"/>
          </a:p>
        </p:txBody>
      </p:sp>
      <p:sp>
        <p:nvSpPr>
          <p:cNvPr id="4" name="Slide Number Placeholder 3"/>
          <p:cNvSpPr>
            <a:spLocks noGrp="1"/>
          </p:cNvSpPr>
          <p:nvPr>
            <p:ph type="sldNum" sz="quarter" idx="10"/>
          </p:nvPr>
        </p:nvSpPr>
        <p:spPr/>
        <p:txBody>
          <a:bodyPr/>
          <a:lstStyle/>
          <a:p>
            <a:fld id="{CC076124-97C4-4310-ABE5-F91FFB9CD517}" type="slidenum">
              <a:rPr lang="en-US" smtClean="0"/>
              <a:pPr/>
              <a:t>16</a:t>
            </a:fld>
            <a:endParaRPr lang="en-US"/>
          </a:p>
        </p:txBody>
      </p:sp>
    </p:spTree>
    <p:extLst>
      <p:ext uri="{BB962C8B-B14F-4D97-AF65-F5344CB8AC3E}">
        <p14:creationId xmlns:p14="http://schemas.microsoft.com/office/powerpoint/2010/main" val="22627389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 patient centered primary medical home helped this man control his congestive heart failure. He had been in and out of the hospital many times before the CCO was available to him.</a:t>
            </a:r>
            <a:r>
              <a:rPr lang="en-US" dirty="0" smtClean="0">
                <a:effectLst/>
              </a:rPr>
              <a:t> </a:t>
            </a: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C076124-97C4-4310-ABE5-F91FFB9CD517}" type="slidenum">
              <a:rPr lang="en-US" smtClean="0"/>
              <a:pPr/>
              <a:t>17</a:t>
            </a:fld>
            <a:endParaRPr lang="en-US"/>
          </a:p>
        </p:txBody>
      </p:sp>
    </p:spTree>
    <p:extLst>
      <p:ext uri="{BB962C8B-B14F-4D97-AF65-F5344CB8AC3E}">
        <p14:creationId xmlns:p14="http://schemas.microsoft.com/office/powerpoint/2010/main" val="42433153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smtClean="0">
                <a:solidFill>
                  <a:schemeClr val="tx1"/>
                </a:solidFill>
                <a:effectLst/>
                <a:latin typeface="+mn-lt"/>
                <a:ea typeface="+mn-ea"/>
                <a:cs typeface="+mn-cs"/>
              </a:rPr>
              <a:t>CCOs may be helping diabetic</a:t>
            </a:r>
            <a:r>
              <a:rPr lang="en-US" sz="1200" i="0" kern="1200" baseline="0" dirty="0" smtClean="0">
                <a:solidFill>
                  <a:schemeClr val="tx1"/>
                </a:solidFill>
                <a:effectLst/>
                <a:latin typeface="+mn-lt"/>
                <a:ea typeface="+mn-ea"/>
                <a:cs typeface="+mn-cs"/>
              </a:rPr>
              <a:t>s. </a:t>
            </a:r>
            <a:r>
              <a:rPr lang="en-US" sz="1200" i="0" kern="1200" dirty="0" smtClean="0">
                <a:solidFill>
                  <a:schemeClr val="tx1"/>
                </a:solidFill>
                <a:effectLst/>
                <a:latin typeface="+mn-lt"/>
                <a:ea typeface="+mn-ea"/>
                <a:cs typeface="+mn-cs"/>
              </a:rPr>
              <a:t>The 78.2% control rate for HbA1c ˃ 9.0% compares favorably</a:t>
            </a:r>
            <a:r>
              <a:rPr lang="en-US" sz="1200" i="0" kern="1200" baseline="0" dirty="0" smtClean="0">
                <a:solidFill>
                  <a:schemeClr val="tx1"/>
                </a:solidFill>
                <a:effectLst/>
                <a:latin typeface="+mn-lt"/>
                <a:ea typeface="+mn-ea"/>
                <a:cs typeface="+mn-cs"/>
              </a:rPr>
              <a:t> with the </a:t>
            </a:r>
            <a:r>
              <a:rPr lang="en-US" sz="1200" i="1" kern="1200" baseline="0" dirty="0" smtClean="0">
                <a:solidFill>
                  <a:schemeClr val="tx1"/>
                </a:solidFill>
                <a:effectLst/>
                <a:latin typeface="+mn-lt"/>
                <a:ea typeface="+mn-ea"/>
                <a:cs typeface="+mn-cs"/>
              </a:rPr>
              <a:t>66%. Rate of control that was US Medicaid 75</a:t>
            </a:r>
            <a:r>
              <a:rPr lang="en-US" sz="1200" i="1" kern="1200" baseline="30000" dirty="0" smtClean="0">
                <a:solidFill>
                  <a:schemeClr val="tx1"/>
                </a:solidFill>
                <a:effectLst/>
                <a:latin typeface="+mn-lt"/>
                <a:ea typeface="+mn-ea"/>
                <a:cs typeface="+mn-cs"/>
              </a:rPr>
              <a:t>th</a:t>
            </a:r>
            <a:r>
              <a:rPr lang="en-US" sz="1200" i="1" kern="1200" baseline="0" dirty="0" smtClean="0">
                <a:solidFill>
                  <a:schemeClr val="tx1"/>
                </a:solidFill>
                <a:effectLst/>
                <a:latin typeface="+mn-lt"/>
                <a:ea typeface="+mn-ea"/>
                <a:cs typeface="+mn-cs"/>
              </a:rPr>
              <a:t> percentile in 2013.</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effectLst/>
            </a:endParaRPr>
          </a:p>
          <a:p>
            <a:endParaRPr lang="en-US" dirty="0">
              <a:effectLst/>
            </a:endParaRPr>
          </a:p>
        </p:txBody>
      </p:sp>
      <p:sp>
        <p:nvSpPr>
          <p:cNvPr id="4" name="Slide Number Placeholder 3"/>
          <p:cNvSpPr>
            <a:spLocks noGrp="1"/>
          </p:cNvSpPr>
          <p:nvPr>
            <p:ph type="sldNum" sz="quarter" idx="10"/>
          </p:nvPr>
        </p:nvSpPr>
        <p:spPr/>
        <p:txBody>
          <a:bodyPr/>
          <a:lstStyle/>
          <a:p>
            <a:fld id="{CC076124-97C4-4310-ABE5-F91FFB9CD517}" type="slidenum">
              <a:rPr lang="en-US" smtClean="0"/>
              <a:pPr/>
              <a:t>18</a:t>
            </a:fld>
            <a:endParaRPr lang="en-US"/>
          </a:p>
        </p:txBody>
      </p:sp>
    </p:spTree>
    <p:extLst>
      <p:ext uri="{BB962C8B-B14F-4D97-AF65-F5344CB8AC3E}">
        <p14:creationId xmlns:p14="http://schemas.microsoft.com/office/powerpoint/2010/main" val="22627389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*Satisfaction level is the percentage of members (adults and children) who received needed information or help and thought they were treated with courtesy and respect by provider staff.​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Satisfaction level among those who actually gained access to care has improved slightly since 2011 (84.5% </a:t>
            </a:r>
            <a:r>
              <a:rPr lang="en-US" sz="1200" kern="1200" dirty="0" err="1" smtClean="0">
                <a:solidFill>
                  <a:schemeClr val="tx1"/>
                </a:solidFill>
                <a:effectLst/>
                <a:latin typeface="+mn-lt"/>
                <a:ea typeface="+mn-ea"/>
                <a:cs typeface="+mn-cs"/>
              </a:rPr>
              <a:t>vs</a:t>
            </a:r>
            <a:r>
              <a:rPr lang="en-US" sz="1200" kern="1200" dirty="0" smtClean="0">
                <a:solidFill>
                  <a:schemeClr val="tx1"/>
                </a:solidFill>
                <a:effectLst/>
                <a:latin typeface="+mn-lt"/>
                <a:ea typeface="+mn-ea"/>
                <a:cs typeface="+mn-cs"/>
              </a:rPr>
              <a:t> 78%).  The several CCO patients and their doctors I have spoken with are pleased with the PCPMH process. </a:t>
            </a:r>
          </a:p>
          <a:p>
            <a:endParaRPr lang="en-US" dirty="0" smtClean="0">
              <a:effectLst/>
            </a:endParaRPr>
          </a:p>
          <a:p>
            <a:endParaRPr lang="en-US" dirty="0" smtClean="0">
              <a:effectLst/>
            </a:endParaRPr>
          </a:p>
        </p:txBody>
      </p:sp>
      <p:sp>
        <p:nvSpPr>
          <p:cNvPr id="4" name="Slide Number Placeholder 3"/>
          <p:cNvSpPr>
            <a:spLocks noGrp="1"/>
          </p:cNvSpPr>
          <p:nvPr>
            <p:ph type="sldNum" sz="quarter" idx="10"/>
          </p:nvPr>
        </p:nvSpPr>
        <p:spPr/>
        <p:txBody>
          <a:bodyPr/>
          <a:lstStyle/>
          <a:p>
            <a:fld id="{CC076124-97C4-4310-ABE5-F91FFB9CD517}" type="slidenum">
              <a:rPr lang="en-US" smtClean="0"/>
              <a:pPr/>
              <a:t>19</a:t>
            </a:fld>
            <a:endParaRPr lang="en-US"/>
          </a:p>
        </p:txBody>
      </p:sp>
    </p:spTree>
    <p:extLst>
      <p:ext uri="{BB962C8B-B14F-4D97-AF65-F5344CB8AC3E}">
        <p14:creationId xmlns:p14="http://schemas.microsoft.com/office/powerpoint/2010/main" val="2262738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In my 30 years working with cancer patients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 saw many patients with advanced and neglected cancers.  Some of these</a:t>
            </a:r>
            <a:r>
              <a:rPr lang="en-US" sz="1200" kern="1200" baseline="0" dirty="0" smtClean="0">
                <a:solidFill>
                  <a:schemeClr val="tx1"/>
                </a:solidFill>
                <a:effectLst/>
                <a:latin typeface="+mn-lt"/>
                <a:ea typeface="+mn-ea"/>
                <a:cs typeface="+mn-cs"/>
              </a:rPr>
              <a:t> patients had avoided doctors in spite of worrisome symptoms </a:t>
            </a:r>
            <a:r>
              <a:rPr lang="en-US" sz="1200" kern="1200" dirty="0" smtClean="0">
                <a:solidFill>
                  <a:schemeClr val="tx1"/>
                </a:solidFill>
                <a:effectLst/>
                <a:latin typeface="+mn-lt"/>
                <a:ea typeface="+mn-ea"/>
                <a:cs typeface="+mn-cs"/>
              </a:rPr>
              <a:t> because they felt they could not afford care. I began to understand</a:t>
            </a:r>
            <a:r>
              <a:rPr lang="en-US" sz="1200" kern="1200" baseline="0" dirty="0" smtClean="0">
                <a:solidFill>
                  <a:schemeClr val="tx1"/>
                </a:solidFill>
                <a:effectLst/>
                <a:latin typeface="+mn-lt"/>
                <a:ea typeface="+mn-ea"/>
                <a:cs typeface="+mn-cs"/>
              </a:rPr>
              <a:t> that illness can as much a result of</a:t>
            </a:r>
            <a:r>
              <a:rPr lang="en-US" sz="1200" kern="1200" dirty="0" smtClean="0">
                <a:solidFill>
                  <a:schemeClr val="tx1"/>
                </a:solidFill>
                <a:effectLst/>
                <a:latin typeface="+mn-lt"/>
                <a:ea typeface="+mn-ea"/>
                <a:cs typeface="+mn-cs"/>
              </a:rPr>
              <a:t> politics as biology. The politics</a:t>
            </a:r>
            <a:r>
              <a:rPr lang="en-US" sz="1200" kern="1200" baseline="0" dirty="0" smtClean="0">
                <a:solidFill>
                  <a:schemeClr val="tx1"/>
                </a:solidFill>
                <a:effectLst/>
                <a:latin typeface="+mn-lt"/>
                <a:ea typeface="+mn-ea"/>
                <a:cs typeface="+mn-cs"/>
              </a:rPr>
              <a:t> of this phenomenon is, “How shall we decide who has access to a healthy life and good health care?” and , “How important is this question?”</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9E5CE68-AF59-4C79-A607-A167BA555EE7}"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*People have devastating strokes from undetected and uncontrolled hypertension. For some this happens because they can’t afford insurance or don’t qualify for Medicaid. I know of two such individuals. But only 65% of enrolled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CCO hypertensive patients are getting their pressures under control.  Not so good.</a:t>
            </a:r>
          </a:p>
          <a:p>
            <a:r>
              <a:rPr lang="en-US" sz="1200" i="1" kern="1200" dirty="0" smtClean="0">
                <a:solidFill>
                  <a:schemeClr val="tx1"/>
                </a:solidFill>
                <a:effectLst/>
                <a:latin typeface="+mn-lt"/>
                <a:ea typeface="+mn-ea"/>
                <a:cs typeface="+mn-cs"/>
              </a:rPr>
              <a:t>There are no earlier CCO data to compare with, but the US Medicaid 75</a:t>
            </a:r>
            <a:r>
              <a:rPr lang="en-US" sz="1200" i="1" kern="1200" baseline="30000" dirty="0" smtClean="0">
                <a:solidFill>
                  <a:schemeClr val="tx1"/>
                </a:solidFill>
                <a:effectLst/>
                <a:latin typeface="+mn-lt"/>
                <a:ea typeface="+mn-ea"/>
                <a:cs typeface="+mn-cs"/>
              </a:rPr>
              <a:t>th</a:t>
            </a:r>
            <a:r>
              <a:rPr lang="en-US" sz="1200" i="1" kern="1200" dirty="0" smtClean="0">
                <a:solidFill>
                  <a:schemeClr val="tx1"/>
                </a:solidFill>
                <a:effectLst/>
                <a:latin typeface="+mn-lt"/>
                <a:ea typeface="+mn-ea"/>
                <a:cs typeface="+mn-cs"/>
              </a:rPr>
              <a:t> percentile in 2013 was 64%.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effectLst/>
            </a:endParaRPr>
          </a:p>
          <a:p>
            <a:endParaRPr lang="en-US" dirty="0">
              <a:effectLst/>
            </a:endParaRPr>
          </a:p>
        </p:txBody>
      </p:sp>
      <p:sp>
        <p:nvSpPr>
          <p:cNvPr id="4" name="Slide Number Placeholder 3"/>
          <p:cNvSpPr>
            <a:spLocks noGrp="1"/>
          </p:cNvSpPr>
          <p:nvPr>
            <p:ph type="sldNum" sz="quarter" idx="10"/>
          </p:nvPr>
        </p:nvSpPr>
        <p:spPr/>
        <p:txBody>
          <a:bodyPr/>
          <a:lstStyle/>
          <a:p>
            <a:fld id="{CC076124-97C4-4310-ABE5-F91FFB9CD517}" type="slidenum">
              <a:rPr lang="en-US" smtClean="0"/>
              <a:pPr/>
              <a:t>20</a:t>
            </a:fld>
            <a:endParaRPr lang="en-US"/>
          </a:p>
        </p:txBody>
      </p:sp>
    </p:spTree>
    <p:extLst>
      <p:ext uri="{BB962C8B-B14F-4D97-AF65-F5344CB8AC3E}">
        <p14:creationId xmlns:p14="http://schemas.microsoft.com/office/powerpoint/2010/main" val="22627389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But before and since CCOs only 2/3 of children received recommended vaccines before their third birthday.​ </a:t>
            </a:r>
            <a:r>
              <a:rPr lang="en-US" sz="1200" b="0" kern="1200" dirty="0" smtClean="0">
                <a:solidFill>
                  <a:schemeClr val="tx1"/>
                </a:solidFill>
                <a:effectLst/>
                <a:latin typeface="+mn-lt"/>
                <a:ea typeface="+mn-ea"/>
                <a:cs typeface="+mn-cs"/>
              </a:rPr>
              <a:t>Room for improvement. </a:t>
            </a:r>
          </a:p>
          <a:p>
            <a:endParaRPr lang="en-US" sz="1200" b="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Vaccines are one of the safest, easiest and most effective ways to protect children from potentially serious diseases. Vaccines are also cost-effective tools which help to prevent the spread of serious diseases which can sometimes lead to widespread public health threats.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effectLst/>
            </a:endParaRPr>
          </a:p>
          <a:p>
            <a:endParaRPr lang="en-US" dirty="0">
              <a:effectLst/>
            </a:endParaRPr>
          </a:p>
        </p:txBody>
      </p:sp>
      <p:sp>
        <p:nvSpPr>
          <p:cNvPr id="4" name="Slide Number Placeholder 3"/>
          <p:cNvSpPr>
            <a:spLocks noGrp="1"/>
          </p:cNvSpPr>
          <p:nvPr>
            <p:ph type="sldNum" sz="quarter" idx="10"/>
          </p:nvPr>
        </p:nvSpPr>
        <p:spPr/>
        <p:txBody>
          <a:bodyPr/>
          <a:lstStyle/>
          <a:p>
            <a:fld id="{CC076124-97C4-4310-ABE5-F91FFB9CD517}" type="slidenum">
              <a:rPr lang="en-US" smtClean="0"/>
              <a:pPr/>
              <a:t>21</a:t>
            </a:fld>
            <a:endParaRPr lang="en-US"/>
          </a:p>
        </p:txBody>
      </p:sp>
    </p:spTree>
    <p:extLst>
      <p:ext uri="{BB962C8B-B14F-4D97-AF65-F5344CB8AC3E}">
        <p14:creationId xmlns:p14="http://schemas.microsoft.com/office/powerpoint/2010/main" val="22627389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smtClean="0">
                <a:solidFill>
                  <a:schemeClr val="tx1"/>
                </a:solidFill>
                <a:latin typeface="+mn-lt"/>
                <a:ea typeface="+mn-ea"/>
                <a:cs typeface="+mn-cs"/>
              </a:rPr>
              <a:t>Upton Sinclair</a:t>
            </a:r>
            <a:r>
              <a:rPr lang="en-US" sz="1200" kern="1200" dirty="0" smtClean="0">
                <a:solidFill>
                  <a:schemeClr val="tx1"/>
                </a:solidFill>
                <a:latin typeface="+mn-lt"/>
                <a:ea typeface="+mn-ea"/>
                <a:cs typeface="+mn-cs"/>
              </a:rPr>
              <a:t> said, 'It is difficult to get a man to understand something, when his salary depends on his not understanding it.’ (</a:t>
            </a:r>
            <a:r>
              <a:rPr lang="en-US" sz="1200" kern="1200" baseline="0" dirty="0" smtClean="0">
                <a:solidFill>
                  <a:schemeClr val="tx1"/>
                </a:solidFill>
                <a:latin typeface="+mn-lt"/>
                <a:ea typeface="+mn-ea"/>
                <a:cs typeface="+mn-cs"/>
              </a:rPr>
              <a:t>Difficult but not impossible).</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9E5CE68-AF59-4C79-A607-A167BA555EE7}"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Moda</a:t>
            </a:r>
            <a:r>
              <a:rPr lang="en-US" sz="1200" kern="1200" dirty="0" smtClean="0">
                <a:solidFill>
                  <a:schemeClr val="tx1"/>
                </a:solidFill>
                <a:effectLst/>
                <a:latin typeface="+mn-lt"/>
                <a:ea typeface="+mn-ea"/>
                <a:cs typeface="+mn-cs"/>
              </a:rPr>
              <a:t> and Providence do offer non-Medicaid</a:t>
            </a:r>
            <a:r>
              <a:rPr lang="en-US" sz="1200" kern="1200" baseline="0" dirty="0" smtClean="0">
                <a:solidFill>
                  <a:schemeClr val="tx1"/>
                </a:solidFill>
                <a:effectLst/>
                <a:latin typeface="+mn-lt"/>
                <a:ea typeface="+mn-ea"/>
                <a:cs typeface="+mn-cs"/>
              </a:rPr>
              <a:t> related</a:t>
            </a:r>
            <a:r>
              <a:rPr lang="en-US" sz="1200" kern="1200" dirty="0" smtClean="0">
                <a:solidFill>
                  <a:schemeClr val="tx1"/>
                </a:solidFill>
                <a:effectLst/>
                <a:latin typeface="+mn-lt"/>
                <a:ea typeface="+mn-ea"/>
                <a:cs typeface="+mn-cs"/>
              </a:rPr>
              <a:t> CCO models of health insurance to large employers such as the City of Portland and OSU  For a subset of high risk employees</a:t>
            </a:r>
            <a:r>
              <a:rPr lang="en-US" sz="1200" kern="1200" baseline="0" dirty="0" smtClean="0">
                <a:solidFill>
                  <a:schemeClr val="tx1"/>
                </a:solidFill>
                <a:effectLst/>
                <a:latin typeface="+mn-lt"/>
                <a:ea typeface="+mn-ea"/>
                <a:cs typeface="+mn-cs"/>
              </a:rPr>
              <a:t> this managed and preventive care has reduced unnecessary ER visits for people with chronic health conditions.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CEOs</a:t>
            </a:r>
            <a:r>
              <a:rPr lang="en-US" sz="1200" kern="1200" baseline="0" dirty="0" smtClean="0">
                <a:solidFill>
                  <a:schemeClr val="tx1"/>
                </a:solidFill>
                <a:effectLst/>
                <a:latin typeface="+mn-lt"/>
                <a:ea typeface="+mn-ea"/>
                <a:cs typeface="+mn-cs"/>
              </a:rPr>
              <a:t> of </a:t>
            </a:r>
            <a:r>
              <a:rPr lang="en-US" sz="1200" kern="1200" dirty="0" smtClean="0">
                <a:solidFill>
                  <a:schemeClr val="tx1"/>
                </a:solidFill>
                <a:effectLst/>
                <a:latin typeface="+mn-lt"/>
                <a:ea typeface="+mn-ea"/>
                <a:cs typeface="+mn-cs"/>
              </a:rPr>
              <a:t>private insurance don’t</a:t>
            </a:r>
            <a:r>
              <a:rPr lang="en-US" sz="1200" kern="1200" baseline="0" dirty="0" smtClean="0">
                <a:solidFill>
                  <a:schemeClr val="tx1"/>
                </a:solidFill>
                <a:effectLst/>
                <a:latin typeface="+mn-lt"/>
                <a:ea typeface="+mn-ea"/>
                <a:cs typeface="+mn-cs"/>
              </a:rPr>
              <a:t> understand that diverting $40 million of premiums into advertising takes $40 million away from providing health care  and the health of our population.</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baseline="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9E5CE68-AF59-4C79-A607-A167BA555EE7}"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*Transformation is slow difficult work - meaningful systems change takes time, like turning ocean liner around when many of the crew members don't know how to and</a:t>
            </a:r>
            <a:r>
              <a:rPr lang="en-US" sz="1200" kern="1200" baseline="0" dirty="0" smtClean="0">
                <a:solidFill>
                  <a:schemeClr val="tx1"/>
                </a:solidFill>
                <a:effectLst/>
                <a:latin typeface="+mn-lt"/>
                <a:ea typeface="+mn-ea"/>
                <a:cs typeface="+mn-cs"/>
              </a:rPr>
              <a:t> some</a:t>
            </a:r>
            <a:r>
              <a:rPr lang="en-US" sz="1200" kern="1200" dirty="0" smtClean="0">
                <a:solidFill>
                  <a:schemeClr val="tx1"/>
                </a:solidFill>
                <a:effectLst/>
                <a:latin typeface="+mn-lt"/>
                <a:ea typeface="+mn-ea"/>
                <a:cs typeface="+mn-cs"/>
              </a:rPr>
              <a:t> don't want to turn it around. And of course powerful special interest tugboats keep pulling this healthcare ship toward their harbors.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C076124-97C4-4310-ABE5-F91FFB9CD517}" type="slidenum">
              <a:rPr lang="en-US" smtClean="0"/>
              <a:pPr/>
              <a:t>24</a:t>
            </a:fld>
            <a:endParaRPr lang="en-US"/>
          </a:p>
        </p:txBody>
      </p:sp>
    </p:spTree>
    <p:extLst>
      <p:ext uri="{BB962C8B-B14F-4D97-AF65-F5344CB8AC3E}">
        <p14:creationId xmlns:p14="http://schemas.microsoft.com/office/powerpoint/2010/main" val="2616268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*And it is a struggle to support transformation in care delivery when the dominant incentive is still to do more and charge more. That’s how we still keep our hospital or clinic doors open. The CCO model depends on providing preventive care so that expensive services are not needed and in fact are avoided. One hospital administrator said this transition makes him feel as though he were standing on an old pier that is crumbling while stepping into a new boat which is not yet finished.</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C076124-97C4-4310-ABE5-F91FFB9CD517}" type="slidenum">
              <a:rPr lang="en-US" smtClean="0"/>
              <a:pPr/>
              <a:t>25</a:t>
            </a:fld>
            <a:endParaRPr lang="en-US"/>
          </a:p>
        </p:txBody>
      </p:sp>
    </p:spTree>
    <p:extLst>
      <p:ext uri="{BB962C8B-B14F-4D97-AF65-F5344CB8AC3E}">
        <p14:creationId xmlns:p14="http://schemas.microsoft.com/office/powerpoint/2010/main" val="5391658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27% of patients</a:t>
            </a:r>
            <a:r>
              <a:rPr lang="en-US" sz="1200" kern="1200" baseline="0" dirty="0" smtClean="0">
                <a:solidFill>
                  <a:schemeClr val="tx1"/>
                </a:solidFill>
                <a:effectLst/>
                <a:latin typeface="+mn-lt"/>
                <a:ea typeface="+mn-ea"/>
                <a:cs typeface="+mn-cs"/>
              </a:rPr>
              <a:t> who are initially eligible </a:t>
            </a:r>
            <a:r>
              <a:rPr lang="en-US" sz="1200" kern="1200" dirty="0" smtClean="0">
                <a:solidFill>
                  <a:schemeClr val="tx1"/>
                </a:solidFill>
                <a:effectLst/>
                <a:latin typeface="+mn-lt"/>
                <a:ea typeface="+mn-ea"/>
                <a:cs typeface="+mn-cs"/>
              </a:rPr>
              <a:t>churn in and out of Medicaid eligibility because of varying</a:t>
            </a:r>
            <a:r>
              <a:rPr lang="en-US" sz="1200" kern="1200" baseline="0" dirty="0" smtClean="0">
                <a:solidFill>
                  <a:schemeClr val="tx1"/>
                </a:solidFill>
                <a:effectLst/>
                <a:latin typeface="+mn-lt"/>
                <a:ea typeface="+mn-ea"/>
                <a:cs typeface="+mn-cs"/>
              </a:rPr>
              <a:t> incomes year to year</a:t>
            </a:r>
            <a:r>
              <a:rPr lang="en-US" sz="1200" kern="1200" dirty="0" smtClean="0">
                <a:solidFill>
                  <a:schemeClr val="tx1"/>
                </a:solidFill>
                <a:effectLst/>
                <a:latin typeface="+mn-lt"/>
                <a:ea typeface="+mn-ea"/>
                <a:cs typeface="+mn-cs"/>
              </a:rPr>
              <a:t>. This leads to disruptions in continuity therefore poor quality healthcare. We need a single risk pool in which every resident of the state is eligible for care. http://</a:t>
            </a:r>
            <a:r>
              <a:rPr lang="en-US" sz="1200" kern="1200" dirty="0" err="1" smtClean="0">
                <a:solidFill>
                  <a:schemeClr val="tx1"/>
                </a:solidFill>
                <a:effectLst/>
                <a:latin typeface="+mn-lt"/>
                <a:ea typeface="+mn-ea"/>
                <a:cs typeface="+mn-cs"/>
              </a:rPr>
              <a:t>www.oregon.gov</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oha</a:t>
            </a:r>
            <a:r>
              <a:rPr lang="en-US" sz="1200" kern="1200" dirty="0" smtClean="0">
                <a:solidFill>
                  <a:schemeClr val="tx1"/>
                </a:solidFill>
                <a:effectLst/>
                <a:latin typeface="+mn-lt"/>
                <a:ea typeface="+mn-ea"/>
                <a:cs typeface="+mn-cs"/>
              </a:rPr>
              <a:t>/OHPR/MAC/Documents/2014%20MAC%20Churn%20Report.pdf</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CC076124-97C4-4310-ABE5-F91FFB9CD517}" type="slidenum">
              <a:rPr lang="en-US" smtClean="0"/>
              <a:pPr/>
              <a:t>26</a:t>
            </a:fld>
            <a:endParaRPr lang="en-US"/>
          </a:p>
        </p:txBody>
      </p:sp>
    </p:spTree>
    <p:extLst>
      <p:ext uri="{BB962C8B-B14F-4D97-AF65-F5344CB8AC3E}">
        <p14:creationId xmlns:p14="http://schemas.microsoft.com/office/powerpoint/2010/main" val="24496227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*Yearly reapplication is required because of changes in eligibility. People forget, can’t find required documents, don't understand.  They often</a:t>
            </a:r>
            <a:r>
              <a:rPr lang="en-US" sz="1200" kern="1200" baseline="0" dirty="0" smtClean="0">
                <a:solidFill>
                  <a:schemeClr val="tx1"/>
                </a:solidFill>
                <a:effectLst/>
                <a:latin typeface="+mn-lt"/>
                <a:ea typeface="+mn-ea"/>
                <a:cs typeface="+mn-cs"/>
              </a:rPr>
              <a:t> unintentionally let coverage lapse and are surprised to discover they aren’t covered by Medicaid anymore.</a:t>
            </a:r>
            <a:r>
              <a:rPr lang="en-US" sz="1200" kern="1200" dirty="0" smtClean="0">
                <a:solidFill>
                  <a:schemeClr val="tx1"/>
                </a:solidFill>
                <a:effectLst/>
                <a:latin typeface="+mn-lt"/>
                <a:ea typeface="+mn-ea"/>
                <a:cs typeface="+mn-cs"/>
              </a:rPr>
              <a:t> More churning.</a:t>
            </a:r>
            <a:endParaRPr lang="en-US" dirty="0"/>
          </a:p>
        </p:txBody>
      </p:sp>
      <p:sp>
        <p:nvSpPr>
          <p:cNvPr id="4" name="Slide Number Placeholder 3"/>
          <p:cNvSpPr>
            <a:spLocks noGrp="1"/>
          </p:cNvSpPr>
          <p:nvPr>
            <p:ph type="sldNum" sz="quarter" idx="10"/>
          </p:nvPr>
        </p:nvSpPr>
        <p:spPr/>
        <p:txBody>
          <a:bodyPr/>
          <a:lstStyle/>
          <a:p>
            <a:fld id="{CC076124-97C4-4310-ABE5-F91FFB9CD517}" type="slidenum">
              <a:rPr lang="en-US" smtClean="0"/>
              <a:pPr/>
              <a:t>27</a:t>
            </a:fld>
            <a:endParaRPr lang="en-US"/>
          </a:p>
        </p:txBody>
      </p:sp>
    </p:spTree>
    <p:extLst>
      <p:ext uri="{BB962C8B-B14F-4D97-AF65-F5344CB8AC3E}">
        <p14:creationId xmlns:p14="http://schemas.microsoft.com/office/powerpoint/2010/main" val="42791598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Even if Oregon limits Medicaid spending growth to 3.5%/</a:t>
            </a:r>
            <a:r>
              <a:rPr lang="en-US" sz="1200" kern="1200" dirty="0" err="1" smtClean="0">
                <a:solidFill>
                  <a:schemeClr val="tx1"/>
                </a:solidFill>
                <a:effectLst/>
                <a:latin typeface="+mn-lt"/>
                <a:ea typeface="+mn-ea"/>
                <a:cs typeface="+mn-cs"/>
              </a:rPr>
              <a:t>yr</a:t>
            </a:r>
            <a:r>
              <a:rPr lang="en-US" sz="1200" kern="1200" dirty="0" smtClean="0">
                <a:solidFill>
                  <a:schemeClr val="tx1"/>
                </a:solidFill>
                <a:effectLst/>
                <a:latin typeface="+mn-lt"/>
                <a:ea typeface="+mn-ea"/>
                <a:cs typeface="+mn-cs"/>
              </a:rPr>
              <a:t> as we are obligated to do to keep all of our federal subsidy, the subsidy for the expanded Medicaid population drops from 100% level to 94 percent in 2017 and to 90 percent in 2020. Oregon</a:t>
            </a:r>
            <a:r>
              <a:rPr lang="en-US" sz="1200" kern="1200" baseline="0" dirty="0" smtClean="0">
                <a:solidFill>
                  <a:schemeClr val="tx1"/>
                </a:solidFill>
                <a:effectLst/>
                <a:latin typeface="+mn-lt"/>
                <a:ea typeface="+mn-ea"/>
                <a:cs typeface="+mn-cs"/>
              </a:rPr>
              <a:t> will have to come up with</a:t>
            </a:r>
            <a:r>
              <a:rPr lang="en-US" sz="1200" kern="1200" dirty="0" smtClean="0">
                <a:solidFill>
                  <a:schemeClr val="tx1"/>
                </a:solidFill>
                <a:effectLst/>
                <a:latin typeface="+mn-lt"/>
                <a:ea typeface="+mn-ea"/>
                <a:cs typeface="+mn-cs"/>
              </a:rPr>
              <a:t> an extra $369 million per year from 2017 to 2020 and then $500 million/</a:t>
            </a:r>
            <a:r>
              <a:rPr lang="en-US" sz="1200" kern="1200" dirty="0" err="1" smtClean="0">
                <a:solidFill>
                  <a:schemeClr val="tx1"/>
                </a:solidFill>
                <a:effectLst/>
                <a:latin typeface="+mn-lt"/>
                <a:ea typeface="+mn-ea"/>
                <a:cs typeface="+mn-cs"/>
              </a:rPr>
              <a:t>yr</a:t>
            </a:r>
            <a:r>
              <a:rPr lang="en-US" sz="1200" kern="1200" dirty="0" smtClean="0">
                <a:solidFill>
                  <a:schemeClr val="tx1"/>
                </a:solidFill>
                <a:effectLst/>
                <a:latin typeface="+mn-lt"/>
                <a:ea typeface="+mn-ea"/>
                <a:cs typeface="+mn-cs"/>
              </a:rPr>
              <a:t> after that. Oregon’s annual Medicaid budget is $6.8 billion.</a:t>
            </a:r>
            <a:r>
              <a:rPr lang="en-US" dirty="0" smtClean="0">
                <a:effectLst/>
              </a:rPr>
              <a:t> </a:t>
            </a:r>
            <a:endParaRPr lang="en-US" sz="1200" kern="1200" dirty="0" smtClean="0">
              <a:solidFill>
                <a:schemeClr val="tx1"/>
              </a:solidFill>
              <a:effectLst/>
              <a:latin typeface="+mn-lt"/>
              <a:ea typeface="+mn-ea"/>
              <a:cs typeface="+mn-cs"/>
            </a:endParaRPr>
          </a:p>
          <a:p>
            <a:endParaRPr lang="en-US" b="0" dirty="0"/>
          </a:p>
        </p:txBody>
      </p:sp>
      <p:sp>
        <p:nvSpPr>
          <p:cNvPr id="4" name="Slide Number Placeholder 3"/>
          <p:cNvSpPr>
            <a:spLocks noGrp="1"/>
          </p:cNvSpPr>
          <p:nvPr>
            <p:ph type="sldNum" sz="quarter" idx="10"/>
          </p:nvPr>
        </p:nvSpPr>
        <p:spPr/>
        <p:txBody>
          <a:bodyPr/>
          <a:lstStyle/>
          <a:p>
            <a:fld id="{CC076124-97C4-4310-ABE5-F91FFB9CD517}" type="slidenum">
              <a:rPr lang="en-US" smtClean="0"/>
              <a:pPr/>
              <a:t>28</a:t>
            </a:fld>
            <a:endParaRPr lang="en-US"/>
          </a:p>
        </p:txBody>
      </p:sp>
    </p:spTree>
    <p:extLst>
      <p:ext uri="{BB962C8B-B14F-4D97-AF65-F5344CB8AC3E}">
        <p14:creationId xmlns:p14="http://schemas.microsoft.com/office/powerpoint/2010/main" val="18762821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Four options have been tried during</a:t>
            </a:r>
            <a:r>
              <a:rPr lang="en-US" sz="1200" kern="1200" baseline="0" dirty="0" smtClean="0">
                <a:solidFill>
                  <a:schemeClr val="tx1"/>
                </a:solidFill>
                <a:effectLst/>
                <a:latin typeface="+mn-lt"/>
                <a:ea typeface="+mn-ea"/>
                <a:cs typeface="+mn-cs"/>
              </a:rPr>
              <a:t> Medicaid revenue short-falls in the past</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#1: raise taxes without changing benefits</a:t>
            </a:r>
          </a:p>
          <a:p>
            <a:r>
              <a:rPr lang="en-US" sz="1200" kern="1200" dirty="0" smtClean="0">
                <a:solidFill>
                  <a:schemeClr val="tx1"/>
                </a:solidFill>
                <a:effectLst/>
                <a:latin typeface="+mn-lt"/>
                <a:ea typeface="+mn-ea"/>
                <a:cs typeface="+mn-cs"/>
              </a:rPr>
              <a:t>#2: cut other state programs: police, fire and safety, schools, elderly, infrastructure, transportation</a:t>
            </a:r>
          </a:p>
          <a:p>
            <a:r>
              <a:rPr lang="en-US" sz="1200" kern="1200" dirty="0" smtClean="0">
                <a:solidFill>
                  <a:schemeClr val="tx1"/>
                </a:solidFill>
                <a:effectLst/>
                <a:latin typeface="+mn-lt"/>
                <a:ea typeface="+mn-ea"/>
                <a:cs typeface="+mn-cs"/>
              </a:rPr>
              <a:t>#3: reduce Medicaid eligibility. This immediately reduces state spending — until neglected patients again fill our emergency rooms. </a:t>
            </a:r>
          </a:p>
          <a:p>
            <a:r>
              <a:rPr lang="en-US" sz="1200" kern="1200" dirty="0" smtClean="0">
                <a:solidFill>
                  <a:schemeClr val="tx1"/>
                </a:solidFill>
                <a:effectLst/>
                <a:latin typeface="+mn-lt"/>
                <a:ea typeface="+mn-ea"/>
                <a:cs typeface="+mn-cs"/>
              </a:rPr>
              <a:t>#4: cut benefits. same as above</a:t>
            </a:r>
          </a:p>
          <a:p>
            <a:endParaRPr lang="en-US" b="0" dirty="0"/>
          </a:p>
        </p:txBody>
      </p:sp>
      <p:sp>
        <p:nvSpPr>
          <p:cNvPr id="4" name="Slide Number Placeholder 3"/>
          <p:cNvSpPr>
            <a:spLocks noGrp="1"/>
          </p:cNvSpPr>
          <p:nvPr>
            <p:ph type="sldNum" sz="quarter" idx="10"/>
          </p:nvPr>
        </p:nvSpPr>
        <p:spPr/>
        <p:txBody>
          <a:bodyPr/>
          <a:lstStyle/>
          <a:p>
            <a:fld id="{CC076124-97C4-4310-ABE5-F91FFB9CD517}" type="slidenum">
              <a:rPr lang="en-US" smtClean="0"/>
              <a:pPr/>
              <a:t>29</a:t>
            </a:fld>
            <a:endParaRPr lang="en-US"/>
          </a:p>
        </p:txBody>
      </p:sp>
    </p:spTree>
    <p:extLst>
      <p:ext uri="{BB962C8B-B14F-4D97-AF65-F5344CB8AC3E}">
        <p14:creationId xmlns:p14="http://schemas.microsoft.com/office/powerpoint/2010/main" val="18762821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the past five years federal and state legislative </a:t>
            </a:r>
            <a:r>
              <a:rPr lang="en-US" sz="1200" kern="1200" baseline="0" dirty="0" smtClean="0">
                <a:solidFill>
                  <a:schemeClr val="tx1"/>
                </a:solidFill>
                <a:effectLst/>
                <a:latin typeface="+mn-lt"/>
                <a:ea typeface="+mn-ea"/>
                <a:cs typeface="+mn-cs"/>
              </a:rPr>
              <a:t>actions have tried to address the political causes of illness.  </a:t>
            </a:r>
            <a:r>
              <a:rPr lang="en-US" sz="1200" kern="1200" dirty="0" smtClean="0">
                <a:solidFill>
                  <a:schemeClr val="tx1"/>
                </a:solidFill>
                <a:effectLst/>
                <a:latin typeface="+mn-lt"/>
                <a:ea typeface="+mn-ea"/>
                <a:cs typeface="+mn-cs"/>
              </a:rPr>
              <a:t>Although I feel that a national health program is ultimately needed, the coordinated care experiment </a:t>
            </a:r>
            <a:r>
              <a:rPr lang="en-US" sz="1200" kern="1200" baseline="0" dirty="0" smtClean="0">
                <a:solidFill>
                  <a:schemeClr val="tx1"/>
                </a:solidFill>
                <a:effectLst/>
                <a:latin typeface="+mn-lt"/>
                <a:ea typeface="+mn-ea"/>
                <a:cs typeface="+mn-cs"/>
              </a:rPr>
              <a:t>is already helping Oregonians and, although many feel that the financial foundation or our CCOs is too frail, CCOs will give us valuable knowledge to help us when we do have a good financial foundation</a:t>
            </a:r>
            <a:r>
              <a:rPr lang="en-US" sz="1200" kern="1200" dirty="0" smtClean="0">
                <a:solidFill>
                  <a:schemeClr val="tx1"/>
                </a:solidFill>
                <a:effectLst/>
                <a:latin typeface="+mn-lt"/>
                <a:ea typeface="+mn-ea"/>
                <a:cs typeface="+mn-cs"/>
              </a:rPr>
              <a:t>. The other panelist</a:t>
            </a:r>
            <a:r>
              <a:rPr lang="en-US" sz="1200" kern="1200" baseline="0" dirty="0" smtClean="0">
                <a:solidFill>
                  <a:schemeClr val="tx1"/>
                </a:solidFill>
                <a:effectLst/>
                <a:latin typeface="+mn-lt"/>
                <a:ea typeface="+mn-ea"/>
                <a:cs typeface="+mn-cs"/>
              </a:rPr>
              <a:t> will address how we might achieve that foundation.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the next 15 minutes I want to provide you evidence that 1. Capitated </a:t>
            </a:r>
            <a:r>
              <a:rPr lang="en-US" sz="1200" i="1" kern="1200" dirty="0" smtClean="0">
                <a:solidFill>
                  <a:schemeClr val="tx1"/>
                </a:solidFill>
                <a:effectLst/>
                <a:latin typeface="+mn-lt"/>
                <a:ea typeface="+mn-ea"/>
                <a:cs typeface="+mn-cs"/>
              </a:rPr>
              <a:t>payments </a:t>
            </a:r>
            <a:r>
              <a:rPr lang="en-US" sz="1200" kern="1200" dirty="0" smtClean="0">
                <a:solidFill>
                  <a:schemeClr val="tx1"/>
                </a:solidFill>
                <a:effectLst/>
                <a:latin typeface="+mn-lt"/>
                <a:ea typeface="+mn-ea"/>
                <a:cs typeface="+mn-cs"/>
              </a:rPr>
              <a:t>and the CCO model of care </a:t>
            </a:r>
            <a:r>
              <a:rPr lang="en-US" sz="1200" i="1" kern="1200" dirty="0" smtClean="0">
                <a:solidFill>
                  <a:schemeClr val="tx1"/>
                </a:solidFill>
                <a:effectLst/>
                <a:latin typeface="+mn-lt"/>
                <a:ea typeface="+mn-ea"/>
                <a:cs typeface="+mn-cs"/>
              </a:rPr>
              <a:t>delivery</a:t>
            </a:r>
            <a:r>
              <a:rPr lang="en-US" sz="1200" kern="1200" dirty="0" smtClean="0">
                <a:solidFill>
                  <a:schemeClr val="tx1"/>
                </a:solidFill>
                <a:effectLst/>
                <a:latin typeface="+mn-lt"/>
                <a:ea typeface="+mn-ea"/>
                <a:cs typeface="+mn-cs"/>
              </a:rPr>
              <a:t> can work.  2. The inherently political process of determin</a:t>
            </a:r>
            <a:r>
              <a:rPr lang="en-US" sz="1200" kern="1200" baseline="0" dirty="0" smtClean="0">
                <a:solidFill>
                  <a:schemeClr val="tx1"/>
                </a:solidFill>
                <a:effectLst/>
                <a:latin typeface="+mn-lt"/>
                <a:ea typeface="+mn-ea"/>
                <a:cs typeface="+mn-cs"/>
              </a:rPr>
              <a:t>ing</a:t>
            </a:r>
            <a:r>
              <a:rPr lang="en-US" sz="1200" kern="1200" dirty="0" smtClean="0">
                <a:solidFill>
                  <a:schemeClr val="tx1"/>
                </a:solidFill>
                <a:effectLst/>
                <a:latin typeface="+mn-lt"/>
                <a:ea typeface="+mn-ea"/>
                <a:cs typeface="+mn-cs"/>
              </a:rPr>
              <a:t> who “deserves” care is too costly and confusing. Instead we must have a system with everybody in and nobody out. 3. The public must be allowed to directly oversee the use of its health care tax money and negotiate price with providers and vendors. The current CCO system does not allow this. 4. We owe much to all of the people that have worked to create the CCO system we now have, but it’s up to us to make the CCOs the best they can be at serving the interests of everyone in the state, not just some of us.</a:t>
            </a:r>
          </a:p>
          <a:p>
            <a:pPr eaLnBrk="1" hangingPunct="1"/>
            <a:endParaRPr lang="en-US" sz="1200" b="1" dirty="0" smtClean="0">
              <a:effectLst/>
              <a:latin typeface="Corbel" pitchFamily="34" charset="0"/>
              <a:ea typeface="ＭＳ Ｐゴシック"/>
              <a:cs typeface="ＭＳ Ｐゴシック"/>
            </a:endParaRPr>
          </a:p>
          <a:p>
            <a:pPr eaLnBrk="1" hangingPunct="1"/>
            <a:endParaRPr lang="en-US" sz="1200" b="1" dirty="0" smtClean="0">
              <a:effectLst/>
              <a:latin typeface="Corbel" pitchFamily="34" charset="0"/>
              <a:ea typeface="ＭＳ Ｐゴシック"/>
              <a:cs typeface="ＭＳ Ｐゴシック"/>
            </a:endParaRPr>
          </a:p>
        </p:txBody>
      </p:sp>
      <p:sp>
        <p:nvSpPr>
          <p:cNvPr id="4" name="Slide Number Placeholder 3"/>
          <p:cNvSpPr>
            <a:spLocks noGrp="1"/>
          </p:cNvSpPr>
          <p:nvPr>
            <p:ph type="sldNum" sz="quarter" idx="10"/>
          </p:nvPr>
        </p:nvSpPr>
        <p:spPr/>
        <p:txBody>
          <a:bodyPr/>
          <a:lstStyle/>
          <a:p>
            <a:fld id="{CC076124-97C4-4310-ABE5-F91FFB9CD517}" type="slidenum">
              <a:rPr lang="en-US" smtClean="0">
                <a:solidFill>
                  <a:prstClr val="black"/>
                </a:solidFill>
              </a:rPr>
              <a:pPr/>
              <a:t>3</a:t>
            </a:fld>
            <a:endParaRPr lang="en-US" dirty="0">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Other Problems</a:t>
            </a:r>
            <a:endParaRPr lang="en-US" b="0" dirty="0"/>
          </a:p>
        </p:txBody>
      </p:sp>
      <p:sp>
        <p:nvSpPr>
          <p:cNvPr id="4" name="Slide Number Placeholder 3"/>
          <p:cNvSpPr>
            <a:spLocks noGrp="1"/>
          </p:cNvSpPr>
          <p:nvPr>
            <p:ph type="sldNum" sz="quarter" idx="10"/>
          </p:nvPr>
        </p:nvSpPr>
        <p:spPr/>
        <p:txBody>
          <a:bodyPr/>
          <a:lstStyle/>
          <a:p>
            <a:fld id="{CC076124-97C4-4310-ABE5-F91FFB9CD517}" type="slidenum">
              <a:rPr lang="en-US" smtClean="0"/>
              <a:pPr/>
              <a:t>30</a:t>
            </a:fld>
            <a:endParaRPr lang="en-US"/>
          </a:p>
        </p:txBody>
      </p:sp>
    </p:spTree>
    <p:extLst>
      <p:ext uri="{BB962C8B-B14F-4D97-AF65-F5344CB8AC3E}">
        <p14:creationId xmlns:p14="http://schemas.microsoft.com/office/powerpoint/2010/main" val="18762821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Opacity of CCO management.  One of the 11 privately owned CCOs, tripled its profits in 2013 after a</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rapid absorption of Medicaid patients.  During the time this CCO was taking in its $300-$400 per member per month Medicaid payments, thousands of its patients ended up depending on safety net clinics because the CCO had too few primary care providers.  Safety net clinic workers I spoke with said that the CCO could have hired more providers but had turned down applications from many qualified nurse practitioners and physician assistants.</a:t>
            </a:r>
          </a:p>
          <a:p>
            <a:r>
              <a:rPr lang="en-US" sz="1200" kern="1200" dirty="0" smtClean="0">
                <a:solidFill>
                  <a:schemeClr val="tx1"/>
                </a:solidFill>
                <a:effectLst/>
                <a:latin typeface="+mn-lt"/>
                <a:ea typeface="+mn-ea"/>
                <a:cs typeface="+mn-cs"/>
              </a:rPr>
              <a:t>This CCO is to be purchased by a Fortune 500 company, </a:t>
            </a:r>
            <a:r>
              <a:rPr lang="en-US" sz="1200" kern="1200" dirty="0" err="1" smtClean="0">
                <a:solidFill>
                  <a:schemeClr val="tx1"/>
                </a:solidFill>
                <a:effectLst/>
                <a:latin typeface="+mn-lt"/>
                <a:ea typeface="+mn-ea"/>
                <a:cs typeface="+mn-cs"/>
              </a:rPr>
              <a:t>Centene</a:t>
            </a:r>
            <a:r>
              <a:rPr lang="en-US" sz="1200" kern="1200" dirty="0" smtClean="0">
                <a:solidFill>
                  <a:schemeClr val="tx1"/>
                </a:solidFill>
                <a:effectLst/>
                <a:latin typeface="+mn-lt"/>
                <a:ea typeface="+mn-ea"/>
                <a:cs typeface="+mn-cs"/>
              </a:rPr>
              <a:t>, of Louisville Kentucky. This is not what most of us had in mind when CCOs were conceived.</a:t>
            </a:r>
          </a:p>
          <a:p>
            <a:endParaRPr lang="en-US" sz="1200" kern="1200" baseline="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C076124-97C4-4310-ABE5-F91FFB9CD517}" type="slidenum">
              <a:rPr lang="en-US" smtClean="0"/>
              <a:pPr/>
              <a:t>31</a:t>
            </a:fld>
            <a:endParaRPr lang="en-US"/>
          </a:p>
        </p:txBody>
      </p:sp>
    </p:spTree>
    <p:extLst>
      <p:ext uri="{BB962C8B-B14F-4D97-AF65-F5344CB8AC3E}">
        <p14:creationId xmlns:p14="http://schemas.microsoft.com/office/powerpoint/2010/main" val="19726022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published today in the Lund Report</a:t>
            </a:r>
            <a:r>
              <a:rPr lang="en-US" baseline="0" dirty="0" smtClean="0"/>
              <a:t> which you can find online. It shows what you can accomplish with public money behind closed doors.</a:t>
            </a:r>
            <a:endParaRPr lang="en-US" dirty="0"/>
          </a:p>
        </p:txBody>
      </p:sp>
      <p:sp>
        <p:nvSpPr>
          <p:cNvPr id="4" name="Slide Number Placeholder 3"/>
          <p:cNvSpPr>
            <a:spLocks noGrp="1"/>
          </p:cNvSpPr>
          <p:nvPr>
            <p:ph type="sldNum" sz="quarter" idx="10"/>
          </p:nvPr>
        </p:nvSpPr>
        <p:spPr/>
        <p:txBody>
          <a:bodyPr/>
          <a:lstStyle/>
          <a:p>
            <a:fld id="{CC076124-97C4-4310-ABE5-F91FFB9CD517}" type="slidenum">
              <a:rPr lang="en-US" smtClean="0"/>
              <a:pPr/>
              <a:t>32</a:t>
            </a:fld>
            <a:endParaRPr lang="en-US"/>
          </a:p>
        </p:txBody>
      </p:sp>
    </p:spTree>
    <p:extLst>
      <p:ext uri="{BB962C8B-B14F-4D97-AF65-F5344CB8AC3E}">
        <p14:creationId xmlns:p14="http://schemas.microsoft.com/office/powerpoint/2010/main" val="29334566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cartoon represents </a:t>
            </a:r>
            <a:r>
              <a:rPr lang="en-US" dirty="0" smtClean="0"/>
              <a:t>the private insurance system. For our current CCO system,</a:t>
            </a:r>
            <a:r>
              <a:rPr lang="en-US" baseline="0" dirty="0" smtClean="0"/>
              <a:t> the incoming mail from our for-profit system is more bad news: profiteering from private management of public funds.  This privatization is happening not only in our Medicaid system but also in the Medicare Advantage system. </a:t>
            </a:r>
            <a:endParaRPr lang="en-US" dirty="0"/>
          </a:p>
        </p:txBody>
      </p:sp>
      <p:sp>
        <p:nvSpPr>
          <p:cNvPr id="4" name="Slide Number Placeholder 3"/>
          <p:cNvSpPr>
            <a:spLocks noGrp="1"/>
          </p:cNvSpPr>
          <p:nvPr>
            <p:ph type="sldNum" sz="quarter" idx="10"/>
          </p:nvPr>
        </p:nvSpPr>
        <p:spPr/>
        <p:txBody>
          <a:bodyPr/>
          <a:lstStyle/>
          <a:p>
            <a:fld id="{CC076124-97C4-4310-ABE5-F91FFB9CD517}" type="slidenum">
              <a:rPr lang="en-US" smtClean="0"/>
              <a:pPr/>
              <a:t>33</a:t>
            </a:fld>
            <a:endParaRPr lang="en-US" dirty="0"/>
          </a:p>
        </p:txBody>
      </p:sp>
    </p:spTree>
    <p:extLst>
      <p:ext uri="{BB962C8B-B14F-4D97-AF65-F5344CB8AC3E}">
        <p14:creationId xmlns:p14="http://schemas.microsoft.com/office/powerpoint/2010/main" val="6141182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200" kern="1200" dirty="0" smtClean="0">
                <a:solidFill>
                  <a:schemeClr val="tx1"/>
                </a:solidFill>
                <a:effectLst/>
                <a:latin typeface="+mn-lt"/>
                <a:ea typeface="+mn-ea"/>
                <a:cs typeface="+mn-cs"/>
              </a:rPr>
              <a:t>I encourage you to investigate. Find out who sits on your CCO board by going online to </a:t>
            </a:r>
            <a:r>
              <a:rPr lang="en-US" sz="1200" kern="1200" dirty="0" err="1" smtClean="0">
                <a:solidFill>
                  <a:schemeClr val="tx1"/>
                </a:solidFill>
                <a:effectLst/>
                <a:latin typeface="+mn-lt"/>
                <a:ea typeface="+mn-ea"/>
                <a:cs typeface="+mn-cs"/>
              </a:rPr>
              <a:t>Oregon.gov</a:t>
            </a:r>
            <a:r>
              <a:rPr lang="en-US" sz="1200" kern="1200" dirty="0" smtClean="0">
                <a:solidFill>
                  <a:schemeClr val="tx1"/>
                </a:solidFill>
                <a:effectLst/>
                <a:latin typeface="+mn-lt"/>
                <a:ea typeface="+mn-ea"/>
                <a:cs typeface="+mn-cs"/>
              </a:rPr>
              <a:t>/CCO governing boards and ask them for a clear accounting of where the money goes. Is it going for convincingly documented care of patients? If your CCO doesn’t freely provide information you need, local journalists and your legislators may be willing to help. </a:t>
            </a:r>
            <a:endParaRPr lang="en-US" dirty="0" smtClean="0"/>
          </a:p>
          <a:p>
            <a:endParaRPr lang="en-US" dirty="0"/>
          </a:p>
        </p:txBody>
      </p:sp>
      <p:sp>
        <p:nvSpPr>
          <p:cNvPr id="4" name="Slide Number Placeholder 3"/>
          <p:cNvSpPr>
            <a:spLocks noGrp="1"/>
          </p:cNvSpPr>
          <p:nvPr>
            <p:ph type="sldNum" sz="quarter" idx="10"/>
          </p:nvPr>
        </p:nvSpPr>
        <p:spPr/>
        <p:txBody>
          <a:bodyPr/>
          <a:lstStyle/>
          <a:p>
            <a:fld id="{CC076124-97C4-4310-ABE5-F91FFB9CD517}" type="slidenum">
              <a:rPr lang="en-US" smtClean="0"/>
              <a:pPr/>
              <a:t>34</a:t>
            </a:fld>
            <a:endParaRPr lang="en-US"/>
          </a:p>
        </p:txBody>
      </p:sp>
    </p:spTree>
    <p:extLst>
      <p:ext uri="{BB962C8B-B14F-4D97-AF65-F5344CB8AC3E}">
        <p14:creationId xmlns:p14="http://schemas.microsoft.com/office/powerpoint/2010/main" val="27868680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200" kern="1200" dirty="0" smtClean="0">
                <a:solidFill>
                  <a:schemeClr val="tx1"/>
                </a:solidFill>
                <a:effectLst/>
                <a:latin typeface="+mn-lt"/>
                <a:ea typeface="+mn-ea"/>
                <a:cs typeface="+mn-cs"/>
              </a:rPr>
              <a:t>*I think we can say that Oregon's coordinated care organization experiment is starting to succeed and is based on sound principles of providing better care for more people at less cost. But we</a:t>
            </a:r>
            <a:r>
              <a:rPr lang="en-US" sz="1200" kern="1200" baseline="0" dirty="0" smtClean="0">
                <a:solidFill>
                  <a:schemeClr val="tx1"/>
                </a:solidFill>
                <a:effectLst/>
                <a:latin typeface="+mn-lt"/>
                <a:ea typeface="+mn-ea"/>
                <a:cs typeface="+mn-cs"/>
              </a:rPr>
              <a:t> need major improvements in transparency, oversight, and incentives and we need a single risk </a:t>
            </a:r>
            <a:r>
              <a:rPr lang="en-US" sz="1200" kern="1200" dirty="0" smtClean="0">
                <a:solidFill>
                  <a:schemeClr val="tx1"/>
                </a:solidFill>
                <a:effectLst/>
                <a:latin typeface="+mn-lt"/>
                <a:ea typeface="+mn-ea"/>
                <a:cs typeface="+mn-cs"/>
              </a:rPr>
              <a:t>pool and unified payer system if the ideals of the CCOs are to survive.</a:t>
            </a:r>
            <a:r>
              <a:rPr lang="en-US" dirty="0" smtClean="0">
                <a:effectLst/>
              </a:rPr>
              <a:t> </a:t>
            </a:r>
            <a:endParaRPr lang="en-US" sz="1200" kern="1200" dirty="0" smtClean="0">
              <a:solidFill>
                <a:schemeClr val="tx1"/>
              </a:solidFill>
              <a:effectLst/>
              <a:latin typeface="+mn-lt"/>
              <a:ea typeface="+mn-ea"/>
              <a:cs typeface="+mn-cs"/>
            </a:endParaRPr>
          </a:p>
          <a:p>
            <a:r>
              <a:rPr lang="en-US" sz="1200" dirty="0" smtClean="0">
                <a:solidFill>
                  <a:srgbClr val="FFFF00"/>
                </a:solidFill>
              </a:rPr>
              <a:t>Tell  legislators, media, Oregon Health Authority we must:</a:t>
            </a:r>
          </a:p>
          <a:p>
            <a:r>
              <a:rPr lang="en-US" sz="1200" dirty="0" smtClean="0">
                <a:solidFill>
                  <a:srgbClr val="FFFF00"/>
                </a:solidFill>
              </a:rPr>
              <a:t>1. Keep working on the CCO model of care </a:t>
            </a:r>
            <a:r>
              <a:rPr lang="en-US" sz="1200" i="1" dirty="0" smtClean="0">
                <a:solidFill>
                  <a:srgbClr val="FFFF00"/>
                </a:solidFill>
              </a:rPr>
              <a:t>delivery</a:t>
            </a:r>
            <a:r>
              <a:rPr lang="en-US" sz="1200" dirty="0" smtClean="0">
                <a:solidFill>
                  <a:srgbClr val="FFFF00"/>
                </a:solidFill>
              </a:rPr>
              <a:t> and capitated </a:t>
            </a:r>
            <a:r>
              <a:rPr lang="en-US" sz="1200" i="1" dirty="0" smtClean="0">
                <a:solidFill>
                  <a:srgbClr val="FFFF00"/>
                </a:solidFill>
              </a:rPr>
              <a:t>payments. </a:t>
            </a:r>
            <a:r>
              <a:rPr lang="en-US" sz="1200" dirty="0" smtClean="0">
                <a:solidFill>
                  <a:srgbClr val="FFFF00"/>
                </a:solidFill>
              </a:rPr>
              <a:t>This</a:t>
            </a:r>
            <a:r>
              <a:rPr lang="en-US" sz="1200" i="1" dirty="0" smtClean="0">
                <a:solidFill>
                  <a:srgbClr val="FFFF00"/>
                </a:solidFill>
              </a:rPr>
              <a:t> </a:t>
            </a:r>
            <a:r>
              <a:rPr lang="en-US" sz="1200" dirty="0" smtClean="0">
                <a:solidFill>
                  <a:srgbClr val="FFFF00"/>
                </a:solidFill>
              </a:rPr>
              <a:t>work is</a:t>
            </a:r>
            <a:r>
              <a:rPr lang="en-US" sz="1200" i="1" dirty="0" smtClean="0">
                <a:solidFill>
                  <a:srgbClr val="FFFF00"/>
                </a:solidFill>
              </a:rPr>
              <a:t> </a:t>
            </a:r>
            <a:r>
              <a:rPr lang="en-US" sz="1200" dirty="0" smtClean="0">
                <a:solidFill>
                  <a:srgbClr val="FFFF00"/>
                </a:solidFill>
              </a:rPr>
              <a:t>vital to success </a:t>
            </a:r>
          </a:p>
          <a:p>
            <a:r>
              <a:rPr lang="en-US" sz="1200" dirty="0" smtClean="0">
                <a:solidFill>
                  <a:schemeClr val="bg1"/>
                </a:solidFill>
              </a:rPr>
              <a:t>2. Stop determining who “deserves” care and who doesn’t with our complex eligibility</a:t>
            </a:r>
            <a:r>
              <a:rPr lang="en-US" sz="1200" baseline="0" dirty="0" smtClean="0">
                <a:solidFill>
                  <a:schemeClr val="bg1"/>
                </a:solidFill>
              </a:rPr>
              <a:t> schemes</a:t>
            </a:r>
            <a:r>
              <a:rPr lang="en-US" sz="1200" dirty="0" smtClean="0">
                <a:solidFill>
                  <a:schemeClr val="bg1"/>
                </a:solidFill>
              </a:rPr>
              <a:t>. The process is too costly and disruptive.  We must include everyone.</a:t>
            </a:r>
          </a:p>
          <a:p>
            <a:r>
              <a:rPr lang="en-US" sz="1200" dirty="0" smtClean="0">
                <a:solidFill>
                  <a:schemeClr val="bg1"/>
                </a:solidFill>
              </a:rPr>
              <a:t>3.</a:t>
            </a:r>
            <a:r>
              <a:rPr lang="en-US" sz="1200" baseline="0" dirty="0" smtClean="0">
                <a:solidFill>
                  <a:schemeClr val="bg1"/>
                </a:solidFill>
              </a:rPr>
              <a:t> </a:t>
            </a:r>
            <a:r>
              <a:rPr lang="en-US" sz="1200" dirty="0" smtClean="0">
                <a:solidFill>
                  <a:schemeClr val="bg1"/>
                </a:solidFill>
              </a:rPr>
              <a:t>Fight for more public surveillance and power over how all public money, including Medicaid money, is used.  </a:t>
            </a:r>
            <a:endParaRPr lang="en-US" dirty="0"/>
          </a:p>
        </p:txBody>
      </p:sp>
      <p:sp>
        <p:nvSpPr>
          <p:cNvPr id="4" name="Slide Number Placeholder 3"/>
          <p:cNvSpPr>
            <a:spLocks noGrp="1"/>
          </p:cNvSpPr>
          <p:nvPr>
            <p:ph type="sldNum" sz="quarter" idx="10"/>
          </p:nvPr>
        </p:nvSpPr>
        <p:spPr/>
        <p:txBody>
          <a:bodyPr/>
          <a:lstStyle/>
          <a:p>
            <a:fld id="{CC076124-97C4-4310-ABE5-F91FFB9CD517}" type="slidenum">
              <a:rPr lang="en-US" smtClean="0"/>
              <a:pPr/>
              <a:t>35</a:t>
            </a:fld>
            <a:endParaRPr lang="en-US"/>
          </a:p>
        </p:txBody>
      </p:sp>
    </p:spTree>
    <p:extLst>
      <p:ext uri="{BB962C8B-B14F-4D97-AF65-F5344CB8AC3E}">
        <p14:creationId xmlns:p14="http://schemas.microsoft.com/office/powerpoint/2010/main" val="27868680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FF00"/>
                </a:solidFill>
              </a:rPr>
              <a:t>4. Make our legislators create</a:t>
            </a:r>
            <a:r>
              <a:rPr lang="en-US" sz="1200" baseline="0" dirty="0" smtClean="0">
                <a:solidFill>
                  <a:srgbClr val="FFFF00"/>
                </a:solidFill>
              </a:rPr>
              <a:t> a system in which </a:t>
            </a:r>
            <a:r>
              <a:rPr lang="en-US" sz="1200" dirty="0" smtClean="0">
                <a:solidFill>
                  <a:srgbClr val="FFFF00"/>
                </a:solidFill>
              </a:rPr>
              <a:t>insurance is not just a card or promissory note but in fact allows access to  health and health care.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2">
                    <a:lumMod val="75000"/>
                  </a:schemeClr>
                </a:solidFill>
              </a:rPr>
              <a:t>5. Make CCOs serve needs of the public rather than stockholders and the medical industry.</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rPr>
              <a:t>6. Create a unified coding and payment system with a single risk pool (everyone in).</a:t>
            </a:r>
          </a:p>
          <a:p>
            <a:endParaRPr lang="en-US" sz="1200" dirty="0" smtClean="0">
              <a:solidFill>
                <a:schemeClr val="bg2">
                  <a:lumMod val="75000"/>
                </a:schemeClr>
              </a:solidFill>
            </a:endParaRPr>
          </a:p>
          <a:p>
            <a:endParaRPr lang="en-US" sz="1200" dirty="0" smtClean="0">
              <a:solidFill>
                <a:schemeClr val="bg1"/>
              </a:solidFill>
            </a:endParaRPr>
          </a:p>
        </p:txBody>
      </p:sp>
      <p:sp>
        <p:nvSpPr>
          <p:cNvPr id="4" name="Slide Number Placeholder 3"/>
          <p:cNvSpPr>
            <a:spLocks noGrp="1"/>
          </p:cNvSpPr>
          <p:nvPr>
            <p:ph type="sldNum" sz="quarter" idx="10"/>
          </p:nvPr>
        </p:nvSpPr>
        <p:spPr/>
        <p:txBody>
          <a:bodyPr/>
          <a:lstStyle/>
          <a:p>
            <a:fld id="{CC076124-97C4-4310-ABE5-F91FFB9CD517}" type="slidenum">
              <a:rPr lang="en-US" smtClean="0"/>
              <a:pPr/>
              <a:t>36</a:t>
            </a:fld>
            <a:endParaRPr lang="en-US"/>
          </a:p>
        </p:txBody>
      </p:sp>
    </p:spTree>
    <p:extLst>
      <p:ext uri="{BB962C8B-B14F-4D97-AF65-F5344CB8AC3E}">
        <p14:creationId xmlns:p14="http://schemas.microsoft.com/office/powerpoint/2010/main" val="27868680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sz="1200" kern="1200" dirty="0" smtClean="0">
                <a:solidFill>
                  <a:schemeClr val="tx1"/>
                </a:solidFill>
                <a:effectLst/>
                <a:latin typeface="+mn-lt"/>
                <a:ea typeface="+mn-ea"/>
                <a:cs typeface="+mn-cs"/>
              </a:rPr>
              <a:t>These web sites listed on your handout will help you gather and confirm the data you need if you want to help CCOs succeed and achieve better health care for more Oregonians at lower cost. </a:t>
            </a:r>
          </a:p>
          <a:p>
            <a:r>
              <a:rPr lang="en-US" sz="1200" kern="1200" dirty="0" smtClean="0">
                <a:solidFill>
                  <a:schemeClr val="tx1"/>
                </a:solidFill>
                <a:effectLst/>
                <a:latin typeface="+mn-lt"/>
                <a:ea typeface="+mn-ea"/>
                <a:cs typeface="+mn-cs"/>
              </a:rPr>
              <a:t>As we talk with others about health care reform I hope we can listen carefully, honor and allay their fears, and then pivot back to a mutually agreeable goal such as better care for everyone at lower cost. Help the other person see how achieving this goal will benefit them, their family, and their neighbors. It is pretty likely that the person wants all of those people have access to good healthcare.</a:t>
            </a: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CC076124-97C4-4310-ABE5-F91FFB9CD517}" type="slidenum">
              <a:rPr lang="en-US" smtClean="0"/>
              <a:pPr/>
              <a:t>37</a:t>
            </a:fld>
            <a:endParaRPr lang="en-US"/>
          </a:p>
        </p:txBody>
      </p:sp>
    </p:spTree>
    <p:extLst>
      <p:ext uri="{BB962C8B-B14F-4D97-AF65-F5344CB8AC3E}">
        <p14:creationId xmlns:p14="http://schemas.microsoft.com/office/powerpoint/2010/main" val="33197187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sz="1200" kern="1200" dirty="0" smtClean="0">
                <a:solidFill>
                  <a:schemeClr val="tx1"/>
                </a:solidFill>
                <a:effectLst/>
                <a:latin typeface="+mn-lt"/>
                <a:ea typeface="+mn-ea"/>
                <a:cs typeface="+mn-cs"/>
              </a:rPr>
              <a:t>We have indeed come a long way in a very short time, but we have a long way to go. Please investigate these organizations and websites, learn what you can about what’s going on, and rev up your activism for the public good and public health.  Here are two organizations that you can look in on and join to put your thoughts into action.</a:t>
            </a:r>
          </a:p>
          <a:p>
            <a:r>
              <a:rPr lang="en-US" sz="1200" u="none" strike="noStrike"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CC076124-97C4-4310-ABE5-F91FFB9CD517}" type="slidenum">
              <a:rPr lang="en-US" smtClean="0"/>
              <a:pPr/>
              <a:t>38</a:t>
            </a:fld>
            <a:endParaRPr lang="en-US"/>
          </a:p>
        </p:txBody>
      </p:sp>
    </p:spTree>
    <p:extLst>
      <p:ext uri="{BB962C8B-B14F-4D97-AF65-F5344CB8AC3E}">
        <p14:creationId xmlns:p14="http://schemas.microsoft.com/office/powerpoint/2010/main" val="33197187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*What is a coordinated care organization (CCO)?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Unified care.  The care-delivery component of each CCO is the patient-centered primary medical home in which primary care practitioners collaborate with a standardized array of other caregivers under a capitated budget to deliver better care at lower cost. There has been over 80% enrollment of Medicaid patients into PCPCHs since 2012.</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C076124-97C4-4310-ABE5-F91FFB9CD517}" type="slidenum">
              <a:rPr lang="en-US" smtClean="0"/>
              <a:pPr/>
              <a:t>4</a:t>
            </a:fld>
            <a:endParaRPr lang="en-US" dirty="0"/>
          </a:p>
        </p:txBody>
      </p:sp>
    </p:spTree>
    <p:extLst>
      <p:ext uri="{BB962C8B-B14F-4D97-AF65-F5344CB8AC3E}">
        <p14:creationId xmlns:p14="http://schemas.microsoft.com/office/powerpoint/2010/main" val="330837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*Sixteen CCOs have formed since August 2012, each run by a board composed of local healthcare providers and community members. These boards are advised by a local community</a:t>
            </a:r>
            <a:r>
              <a:rPr lang="en-US" sz="1200" kern="1200" baseline="0" dirty="0" smtClean="0">
                <a:solidFill>
                  <a:schemeClr val="tx1"/>
                </a:solidFill>
                <a:effectLst/>
                <a:latin typeface="+mn-lt"/>
                <a:ea typeface="+mn-ea"/>
                <a:cs typeface="+mn-cs"/>
              </a:rPr>
              <a:t> advisory </a:t>
            </a:r>
            <a:r>
              <a:rPr lang="en-US" sz="1200" kern="1200" dirty="0" smtClean="0">
                <a:solidFill>
                  <a:schemeClr val="tx1"/>
                </a:solidFill>
                <a:effectLst/>
                <a:latin typeface="+mn-lt"/>
                <a:ea typeface="+mn-ea"/>
                <a:cs typeface="+mn-cs"/>
              </a:rPr>
              <a:t>council through the chair</a:t>
            </a:r>
            <a:r>
              <a:rPr lang="en-US" sz="1200" kern="1200" baseline="0" dirty="0" smtClean="0">
                <a:solidFill>
                  <a:schemeClr val="tx1"/>
                </a:solidFill>
                <a:effectLst/>
                <a:latin typeface="+mn-lt"/>
                <a:ea typeface="+mn-ea"/>
                <a:cs typeface="+mn-cs"/>
              </a:rPr>
              <a:t> of the advisory council who sits on the board.  However, board meetings are closed to the public</a:t>
            </a:r>
            <a:r>
              <a:rPr lang="en-US" sz="1200" kern="1200" dirty="0" smtClean="0">
                <a:solidFill>
                  <a:schemeClr val="tx1"/>
                </a:solidFill>
                <a:effectLst/>
                <a:latin typeface="+mn-lt"/>
                <a:ea typeface="+mn-ea"/>
                <a:cs typeface="+mn-cs"/>
              </a:rPr>
              <a:t>. More later about that as a frailty of CCOs. </a:t>
            </a:r>
            <a:endParaRPr lang="en-US" dirty="0"/>
          </a:p>
        </p:txBody>
      </p:sp>
      <p:sp>
        <p:nvSpPr>
          <p:cNvPr id="4" name="Slide Number Placeholder 3"/>
          <p:cNvSpPr>
            <a:spLocks noGrp="1"/>
          </p:cNvSpPr>
          <p:nvPr>
            <p:ph type="sldNum" sz="quarter" idx="10"/>
          </p:nvPr>
        </p:nvSpPr>
        <p:spPr/>
        <p:txBody>
          <a:bodyPr/>
          <a:lstStyle/>
          <a:p>
            <a:fld id="{CC076124-97C4-4310-ABE5-F91FFB9CD517}" type="slidenum">
              <a:rPr lang="en-US" smtClean="0"/>
              <a:pPr/>
              <a:t>5</a:t>
            </a:fld>
            <a:endParaRPr lang="en-US" dirty="0"/>
          </a:p>
        </p:txBody>
      </p:sp>
    </p:spTree>
    <p:extLst>
      <p:ext uri="{BB962C8B-B14F-4D97-AF65-F5344CB8AC3E}">
        <p14:creationId xmlns:p14="http://schemas.microsoft.com/office/powerpoint/2010/main" val="5208658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*So how are we doing?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C076124-97C4-4310-ABE5-F91FFB9CD517}" type="slidenum">
              <a:rPr lang="en-US" smtClean="0"/>
              <a:pPr/>
              <a:t>6</a:t>
            </a:fld>
            <a:endParaRPr lang="en-US" dirty="0"/>
          </a:p>
        </p:txBody>
      </p:sp>
    </p:spTree>
    <p:extLst>
      <p:ext uri="{BB962C8B-B14F-4D97-AF65-F5344CB8AC3E}">
        <p14:creationId xmlns:p14="http://schemas.microsoft.com/office/powerpoint/2010/main" val="26073469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Each June the Oregon Health Authority publishes its assessment of performance by Oregon CCOs. ^ Performance is measured based on 17 key healthcare metrics. </a:t>
            </a:r>
            <a:r>
              <a:rPr lang="en-US" sz="1200" i="1" kern="1200" dirty="0" smtClean="0">
                <a:solidFill>
                  <a:schemeClr val="tx1"/>
                </a:solidFill>
                <a:effectLst/>
                <a:latin typeface="+mn-lt"/>
                <a:ea typeface="+mn-ea"/>
                <a:cs typeface="+mn-cs"/>
              </a:rPr>
              <a:t>Benchmarks:  unless stated otherwise are</a:t>
            </a:r>
            <a:r>
              <a:rPr lang="en-US" sz="1200" i="1" kern="1200" baseline="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averages of the 2013 national Medicaid 75th percentiles for adults and children </a:t>
            </a:r>
            <a:endParaRPr lang="en-US" i="1" dirty="0" smtClean="0"/>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CC076124-97C4-4310-ABE5-F91FFB9CD517}" type="slidenum">
              <a:rPr lang="en-US" smtClean="0"/>
              <a:pPr/>
              <a:t>7</a:t>
            </a:fld>
            <a:endParaRPr lang="en-US" dirty="0"/>
          </a:p>
        </p:txBody>
      </p:sp>
    </p:spTree>
    <p:extLst>
      <p:ext uri="{BB962C8B-B14F-4D97-AF65-F5344CB8AC3E}">
        <p14:creationId xmlns:p14="http://schemas.microsoft.com/office/powerpoint/2010/main" val="47309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Integration within CCOs is a tough juggling act.  </a:t>
            </a:r>
            <a:r>
              <a:rPr lang="en-US" sz="1200" kern="1200" baseline="0" dirty="0" smtClean="0">
                <a:solidFill>
                  <a:schemeClr val="tx1"/>
                </a:solidFill>
                <a:effectLst/>
                <a:latin typeface="+mn-lt"/>
                <a:ea typeface="+mn-ea"/>
                <a:cs typeface="+mn-cs"/>
              </a:rPr>
              <a:t>Some </a:t>
            </a:r>
            <a:r>
              <a:rPr lang="en-US" sz="1200" kern="1200" dirty="0" smtClean="0">
                <a:solidFill>
                  <a:schemeClr val="tx1"/>
                </a:solidFill>
                <a:effectLst/>
                <a:latin typeface="+mn-lt"/>
                <a:ea typeface="+mn-ea"/>
                <a:cs typeface="+mn-cs"/>
              </a:rPr>
              <a:t>CCOs lack executive or operational oversight of member organizations, have potentially competing internal priorities, and have</a:t>
            </a:r>
            <a:r>
              <a:rPr lang="en-US" sz="1200" kern="1200" baseline="0" dirty="0" smtClean="0">
                <a:solidFill>
                  <a:schemeClr val="tx1"/>
                </a:solidFill>
                <a:effectLst/>
                <a:latin typeface="+mn-lt"/>
                <a:ea typeface="+mn-ea"/>
                <a:cs typeface="+mn-cs"/>
              </a:rPr>
              <a:t> not yet make it easy for patients to access integrated care. </a:t>
            </a:r>
          </a:p>
          <a:p>
            <a:endParaRPr lang="en-US" sz="1200" kern="1200" baseline="0" dirty="0" smtClean="0">
              <a:solidFill>
                <a:schemeClr val="tx1"/>
              </a:solidFill>
              <a:effectLst/>
              <a:latin typeface="+mn-lt"/>
              <a:ea typeface="+mn-ea"/>
              <a:cs typeface="+mn-cs"/>
            </a:endParaRPr>
          </a:p>
          <a:p>
            <a:endParaRPr lang="en-US" sz="1200" u="sng"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C076124-97C4-4310-ABE5-F91FFB9CD517}" type="slidenum">
              <a:rPr lang="en-US" smtClean="0"/>
              <a:pPr/>
              <a:t>8</a:t>
            </a:fld>
            <a:endParaRPr lang="en-US" dirty="0"/>
          </a:p>
        </p:txBody>
      </p:sp>
    </p:spTree>
    <p:extLst>
      <p:ext uri="{BB962C8B-B14F-4D97-AF65-F5344CB8AC3E}">
        <p14:creationId xmlns:p14="http://schemas.microsoft.com/office/powerpoint/2010/main" val="26354474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More of us have some form of health insurance now than in 2012.  84%--95%</a:t>
            </a:r>
          </a:p>
          <a:p>
            <a:r>
              <a:rPr lang="en-US" sz="1200" i="1" kern="1200" dirty="0" smtClean="0">
                <a:solidFill>
                  <a:schemeClr val="tx1"/>
                </a:solidFill>
                <a:effectLst/>
                <a:latin typeface="+mn-lt"/>
                <a:ea typeface="+mn-ea"/>
                <a:cs typeface="+mn-cs"/>
              </a:rPr>
              <a:t>              The 2015 Robert Wood Johnson report says 83% but is using 2012 data</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sz="1200" b="1"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C076124-97C4-4310-ABE5-F91FFB9CD517}" type="slidenum">
              <a:rPr lang="en-US" smtClean="0"/>
              <a:pPr/>
              <a:t>9</a:t>
            </a:fld>
            <a:endParaRPr lang="en-US"/>
          </a:p>
        </p:txBody>
      </p:sp>
    </p:spTree>
    <p:extLst>
      <p:ext uri="{BB962C8B-B14F-4D97-AF65-F5344CB8AC3E}">
        <p14:creationId xmlns:p14="http://schemas.microsoft.com/office/powerpoint/2010/main" val="22627389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2219706-B1F4-489E-9932-CE2A6BD76655}" type="datetimeFigureOut">
              <a:rPr lang="en-US" smtClean="0"/>
              <a:pPr/>
              <a:t>10/27/2015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F60A69-3D21-4BAA-A002-954A2EF50FA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219706-B1F4-489E-9932-CE2A6BD76655}" type="datetimeFigureOut">
              <a:rPr lang="en-US" smtClean="0"/>
              <a:pPr/>
              <a:t>10/27/2015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F60A69-3D21-4BAA-A002-954A2EF50FA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219706-B1F4-489E-9932-CE2A6BD76655}" type="datetimeFigureOut">
              <a:rPr lang="en-US" smtClean="0"/>
              <a:pPr/>
              <a:t>10/27/2015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F60A69-3D21-4BAA-A002-954A2EF50FAA}"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2219706-B1F4-489E-9932-CE2A6BD76655}" type="datetimeFigureOut">
              <a:rPr lang="en-US" smtClean="0">
                <a:solidFill>
                  <a:prstClr val="black">
                    <a:tint val="75000"/>
                  </a:prstClr>
                </a:solidFill>
              </a:rPr>
              <a:pPr/>
              <a:t>10/27/2015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F60A69-3D21-4BAA-A002-954A2EF50FA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219706-B1F4-489E-9932-CE2A6BD76655}" type="datetimeFigureOut">
              <a:rPr lang="en-US" smtClean="0">
                <a:solidFill>
                  <a:prstClr val="black">
                    <a:tint val="75000"/>
                  </a:prstClr>
                </a:solidFill>
              </a:rPr>
              <a:pPr/>
              <a:t>10/27/2015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F60A69-3D21-4BAA-A002-954A2EF50FA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2219706-B1F4-489E-9932-CE2A6BD76655}" type="datetimeFigureOut">
              <a:rPr lang="en-US" smtClean="0">
                <a:solidFill>
                  <a:prstClr val="black">
                    <a:tint val="75000"/>
                  </a:prstClr>
                </a:solidFill>
              </a:rPr>
              <a:pPr/>
              <a:t>10/27/2015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F60A69-3D21-4BAA-A002-954A2EF50FA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2219706-B1F4-489E-9932-CE2A6BD76655}" type="datetimeFigureOut">
              <a:rPr lang="en-US" smtClean="0">
                <a:solidFill>
                  <a:prstClr val="black">
                    <a:tint val="75000"/>
                  </a:prstClr>
                </a:solidFill>
              </a:rPr>
              <a:pPr/>
              <a:t>10/27/2015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1F60A69-3D21-4BAA-A002-954A2EF50FA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2219706-B1F4-489E-9932-CE2A6BD76655}" type="datetimeFigureOut">
              <a:rPr lang="en-US" smtClean="0">
                <a:solidFill>
                  <a:prstClr val="black">
                    <a:tint val="75000"/>
                  </a:prstClr>
                </a:solidFill>
              </a:rPr>
              <a:pPr/>
              <a:t>10/27/2015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1F60A69-3D21-4BAA-A002-954A2EF50FA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2219706-B1F4-489E-9932-CE2A6BD76655}" type="datetimeFigureOut">
              <a:rPr lang="en-US" smtClean="0">
                <a:solidFill>
                  <a:prstClr val="black">
                    <a:tint val="75000"/>
                  </a:prstClr>
                </a:solidFill>
              </a:rPr>
              <a:pPr/>
              <a:t>10/27/2015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1F60A69-3D21-4BAA-A002-954A2EF50FA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219706-B1F4-489E-9932-CE2A6BD76655}" type="datetimeFigureOut">
              <a:rPr lang="en-US" smtClean="0">
                <a:solidFill>
                  <a:prstClr val="black">
                    <a:tint val="75000"/>
                  </a:prstClr>
                </a:solidFill>
              </a:rPr>
              <a:pPr/>
              <a:t>10/27/2015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1F60A69-3D21-4BAA-A002-954A2EF50FA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219706-B1F4-489E-9932-CE2A6BD76655}" type="datetimeFigureOut">
              <a:rPr lang="en-US" smtClean="0">
                <a:solidFill>
                  <a:prstClr val="black">
                    <a:tint val="75000"/>
                  </a:prstClr>
                </a:solidFill>
              </a:rPr>
              <a:pPr/>
              <a:t>10/27/2015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1F60A69-3D21-4BAA-A002-954A2EF50FA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219706-B1F4-489E-9932-CE2A6BD76655}" type="datetimeFigureOut">
              <a:rPr lang="en-US" smtClean="0"/>
              <a:pPr/>
              <a:t>10/27/2015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F60A69-3D21-4BAA-A002-954A2EF50FAA}"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219706-B1F4-489E-9932-CE2A6BD76655}" type="datetimeFigureOut">
              <a:rPr lang="en-US" smtClean="0">
                <a:solidFill>
                  <a:prstClr val="black">
                    <a:tint val="75000"/>
                  </a:prstClr>
                </a:solidFill>
              </a:rPr>
              <a:pPr/>
              <a:t>10/27/2015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1F60A69-3D21-4BAA-A002-954A2EF50FA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219706-B1F4-489E-9932-CE2A6BD76655}" type="datetimeFigureOut">
              <a:rPr lang="en-US" smtClean="0">
                <a:solidFill>
                  <a:prstClr val="black">
                    <a:tint val="75000"/>
                  </a:prstClr>
                </a:solidFill>
              </a:rPr>
              <a:pPr/>
              <a:t>10/27/2015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F60A69-3D21-4BAA-A002-954A2EF50FA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219706-B1F4-489E-9932-CE2A6BD76655}" type="datetimeFigureOut">
              <a:rPr lang="en-US" smtClean="0">
                <a:solidFill>
                  <a:prstClr val="black">
                    <a:tint val="75000"/>
                  </a:prstClr>
                </a:solidFill>
              </a:rPr>
              <a:pPr/>
              <a:t>10/27/2015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F60A69-3D21-4BAA-A002-954A2EF50FA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43E4386-4DA6-8244-B320-6D48074D78B0}" type="datetimeFigureOut">
              <a:rPr lang="en-US" smtClean="0">
                <a:solidFill>
                  <a:prstClr val="white">
                    <a:tint val="75000"/>
                  </a:prstClr>
                </a:solidFill>
                <a:latin typeface="Calibri"/>
              </a:rPr>
              <a:pPr/>
              <a:t>10/27/2015</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5E78B84E-484E-3C4C-BD65-8E959DF4658C}"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7574033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3E4386-4DA6-8244-B320-6D48074D78B0}" type="datetimeFigureOut">
              <a:rPr lang="en-US" smtClean="0">
                <a:solidFill>
                  <a:prstClr val="white">
                    <a:tint val="75000"/>
                  </a:prstClr>
                </a:solidFill>
                <a:latin typeface="Calibri"/>
              </a:rPr>
              <a:pPr/>
              <a:t>10/27/2015</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5E78B84E-484E-3C4C-BD65-8E959DF4658C}"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4348008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3E4386-4DA6-8244-B320-6D48074D78B0}" type="datetimeFigureOut">
              <a:rPr lang="en-US" smtClean="0">
                <a:solidFill>
                  <a:prstClr val="white">
                    <a:tint val="75000"/>
                  </a:prstClr>
                </a:solidFill>
                <a:latin typeface="Calibri"/>
              </a:rPr>
              <a:pPr/>
              <a:t>10/27/2015</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5E78B84E-484E-3C4C-BD65-8E959DF4658C}"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2773212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43E4386-4DA6-8244-B320-6D48074D78B0}" type="datetimeFigureOut">
              <a:rPr lang="en-US" smtClean="0">
                <a:solidFill>
                  <a:prstClr val="white">
                    <a:tint val="75000"/>
                  </a:prstClr>
                </a:solidFill>
                <a:latin typeface="Calibri"/>
              </a:rPr>
              <a:pPr/>
              <a:t>10/27/2015</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5E78B84E-484E-3C4C-BD65-8E959DF4658C}"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9487043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43E4386-4DA6-8244-B320-6D48074D78B0}" type="datetimeFigureOut">
              <a:rPr lang="en-US" smtClean="0">
                <a:solidFill>
                  <a:prstClr val="white">
                    <a:tint val="75000"/>
                  </a:prstClr>
                </a:solidFill>
                <a:latin typeface="Calibri"/>
              </a:rPr>
              <a:pPr/>
              <a:t>10/27/2015</a:t>
            </a:fld>
            <a:endParaRPr lang="en-US">
              <a:solidFill>
                <a:prstClr val="white">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white">
                  <a:tint val="75000"/>
                </a:prstClr>
              </a:solidFill>
              <a:latin typeface="Calibri"/>
            </a:endParaRPr>
          </a:p>
        </p:txBody>
      </p:sp>
      <p:sp>
        <p:nvSpPr>
          <p:cNvPr id="9" name="Slide Number Placeholder 8"/>
          <p:cNvSpPr>
            <a:spLocks noGrp="1"/>
          </p:cNvSpPr>
          <p:nvPr>
            <p:ph type="sldNum" sz="quarter" idx="12"/>
          </p:nvPr>
        </p:nvSpPr>
        <p:spPr/>
        <p:txBody>
          <a:bodyPr/>
          <a:lstStyle/>
          <a:p>
            <a:fld id="{5E78B84E-484E-3C4C-BD65-8E959DF4658C}"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599599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43E4386-4DA6-8244-B320-6D48074D78B0}" type="datetimeFigureOut">
              <a:rPr lang="en-US" smtClean="0">
                <a:solidFill>
                  <a:prstClr val="white">
                    <a:tint val="75000"/>
                  </a:prstClr>
                </a:solidFill>
                <a:latin typeface="Calibri"/>
              </a:rPr>
              <a:pPr/>
              <a:t>10/27/2015</a:t>
            </a:fld>
            <a:endParaRPr lang="en-US">
              <a:solidFill>
                <a:prstClr val="white">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white">
                  <a:tint val="75000"/>
                </a:prstClr>
              </a:solidFill>
              <a:latin typeface="Calibri"/>
            </a:endParaRPr>
          </a:p>
        </p:txBody>
      </p:sp>
      <p:sp>
        <p:nvSpPr>
          <p:cNvPr id="5" name="Slide Number Placeholder 4"/>
          <p:cNvSpPr>
            <a:spLocks noGrp="1"/>
          </p:cNvSpPr>
          <p:nvPr>
            <p:ph type="sldNum" sz="quarter" idx="12"/>
          </p:nvPr>
        </p:nvSpPr>
        <p:spPr/>
        <p:txBody>
          <a:bodyPr/>
          <a:lstStyle/>
          <a:p>
            <a:fld id="{5E78B84E-484E-3C4C-BD65-8E959DF4658C}"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0830254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3E4386-4DA6-8244-B320-6D48074D78B0}" type="datetimeFigureOut">
              <a:rPr lang="en-US" smtClean="0">
                <a:solidFill>
                  <a:prstClr val="white">
                    <a:tint val="75000"/>
                  </a:prstClr>
                </a:solidFill>
                <a:latin typeface="Calibri"/>
              </a:rPr>
              <a:pPr/>
              <a:t>10/27/2015</a:t>
            </a:fld>
            <a:endParaRPr lang="en-US">
              <a:solidFill>
                <a:prstClr val="white">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white">
                  <a:tint val="75000"/>
                </a:prstClr>
              </a:solidFill>
              <a:latin typeface="Calibri"/>
            </a:endParaRPr>
          </a:p>
        </p:txBody>
      </p:sp>
      <p:sp>
        <p:nvSpPr>
          <p:cNvPr id="4" name="Slide Number Placeholder 3"/>
          <p:cNvSpPr>
            <a:spLocks noGrp="1"/>
          </p:cNvSpPr>
          <p:nvPr>
            <p:ph type="sldNum" sz="quarter" idx="12"/>
          </p:nvPr>
        </p:nvSpPr>
        <p:spPr/>
        <p:txBody>
          <a:bodyPr/>
          <a:lstStyle/>
          <a:p>
            <a:fld id="{5E78B84E-484E-3C4C-BD65-8E959DF4658C}"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5954609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2219706-B1F4-489E-9932-CE2A6BD76655}" type="datetimeFigureOut">
              <a:rPr lang="en-US" smtClean="0"/>
              <a:pPr/>
              <a:t>10/27/2015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F60A69-3D21-4BAA-A002-954A2EF50FAA}"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3E4386-4DA6-8244-B320-6D48074D78B0}" type="datetimeFigureOut">
              <a:rPr lang="en-US" smtClean="0">
                <a:solidFill>
                  <a:prstClr val="white">
                    <a:tint val="75000"/>
                  </a:prstClr>
                </a:solidFill>
                <a:latin typeface="Calibri"/>
              </a:rPr>
              <a:pPr/>
              <a:t>10/27/2015</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5E78B84E-484E-3C4C-BD65-8E959DF4658C}"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41683363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3E4386-4DA6-8244-B320-6D48074D78B0}" type="datetimeFigureOut">
              <a:rPr lang="en-US" smtClean="0">
                <a:solidFill>
                  <a:prstClr val="white">
                    <a:tint val="75000"/>
                  </a:prstClr>
                </a:solidFill>
                <a:latin typeface="Calibri"/>
              </a:rPr>
              <a:pPr/>
              <a:t>10/27/2015</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5E78B84E-484E-3C4C-BD65-8E959DF4658C}"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6194551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3E4386-4DA6-8244-B320-6D48074D78B0}" type="datetimeFigureOut">
              <a:rPr lang="en-US" smtClean="0">
                <a:solidFill>
                  <a:prstClr val="white">
                    <a:tint val="75000"/>
                  </a:prstClr>
                </a:solidFill>
                <a:latin typeface="Calibri"/>
              </a:rPr>
              <a:pPr/>
              <a:t>10/27/2015</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5E78B84E-484E-3C4C-BD65-8E959DF4658C}"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41079727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3E4386-4DA6-8244-B320-6D48074D78B0}" type="datetimeFigureOut">
              <a:rPr lang="en-US" smtClean="0">
                <a:solidFill>
                  <a:prstClr val="white">
                    <a:tint val="75000"/>
                  </a:prstClr>
                </a:solidFill>
                <a:latin typeface="Calibri"/>
              </a:rPr>
              <a:pPr/>
              <a:t>10/27/2015</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5E78B84E-484E-3C4C-BD65-8E959DF4658C}"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0414196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2219706-B1F4-489E-9932-CE2A6BD76655}" type="datetimeFigureOut">
              <a:rPr lang="en-US" smtClean="0"/>
              <a:pPr/>
              <a:t>10/27/2015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F60A69-3D21-4BAA-A002-954A2EF50FA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2219706-B1F4-489E-9932-CE2A6BD76655}" type="datetimeFigureOut">
              <a:rPr lang="en-US" smtClean="0"/>
              <a:pPr/>
              <a:t>10/27/2015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F60A69-3D21-4BAA-A002-954A2EF50FA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2219706-B1F4-489E-9932-CE2A6BD76655}" type="datetimeFigureOut">
              <a:rPr lang="en-US" smtClean="0"/>
              <a:pPr/>
              <a:t>10/27/2015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1F60A69-3D21-4BAA-A002-954A2EF50FA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219706-B1F4-489E-9932-CE2A6BD76655}" type="datetimeFigureOut">
              <a:rPr lang="en-US" smtClean="0"/>
              <a:pPr/>
              <a:t>10/27/2015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F60A69-3D21-4BAA-A002-954A2EF50FA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219706-B1F4-489E-9932-CE2A6BD76655}" type="datetimeFigureOut">
              <a:rPr lang="en-US" smtClean="0"/>
              <a:pPr/>
              <a:t>10/27/2015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F60A69-3D21-4BAA-A002-954A2EF50FA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219706-B1F4-489E-9932-CE2A6BD76655}" type="datetimeFigureOut">
              <a:rPr lang="en-US" smtClean="0"/>
              <a:pPr/>
              <a:t>10/27/2015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F60A69-3D21-4BAA-A002-954A2EF50FA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219706-B1F4-489E-9932-CE2A6BD76655}" type="datetimeFigureOut">
              <a:rPr lang="en-US" smtClean="0"/>
              <a:pPr/>
              <a:t>10/27/2015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F60A69-3D21-4BAA-A002-954A2EF50FA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219706-B1F4-489E-9932-CE2A6BD76655}" type="datetimeFigureOut">
              <a:rPr lang="en-US" smtClean="0">
                <a:solidFill>
                  <a:prstClr val="black">
                    <a:tint val="75000"/>
                  </a:prstClr>
                </a:solidFill>
              </a:rPr>
              <a:pPr/>
              <a:t>10/27/2015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F60A69-3D21-4BAA-A002-954A2EF50FAA}"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643E4386-4DA6-8244-B320-6D48074D78B0}" type="datetimeFigureOut">
              <a:rPr lang="en-US" smtClean="0">
                <a:solidFill>
                  <a:prstClr val="white">
                    <a:tint val="75000"/>
                  </a:prstClr>
                </a:solidFill>
                <a:latin typeface="Calibri"/>
              </a:rPr>
              <a:pPr defTabSz="457200"/>
              <a:t>10/27/2015</a:t>
            </a:fld>
            <a:endParaRPr lang="en-US">
              <a:solidFill>
                <a:prstClr val="white">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white">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5E78B84E-484E-3C4C-BD65-8E959DF4658C}" type="slidenum">
              <a:rPr lang="en-US" smtClean="0">
                <a:solidFill>
                  <a:prstClr val="white">
                    <a:tint val="75000"/>
                  </a:prstClr>
                </a:solidFill>
                <a:latin typeface="Calibri"/>
              </a:rPr>
              <a:pPr defTabSz="457200"/>
              <a:t>‹#›</a:t>
            </a:fld>
            <a:endParaRPr lang="en-US">
              <a:solidFill>
                <a:prstClr val="white">
                  <a:tint val="75000"/>
                </a:prstClr>
              </a:solidFill>
              <a:latin typeface="Calibri"/>
            </a:endParaRPr>
          </a:p>
        </p:txBody>
      </p:sp>
    </p:spTree>
    <p:extLst>
      <p:ext uri="{BB962C8B-B14F-4D97-AF65-F5344CB8AC3E}">
        <p14:creationId xmlns:p14="http://schemas.microsoft.com/office/powerpoint/2010/main" val="2977147533"/>
      </p:ext>
    </p:extLst>
  </p:cSld>
  <p:clrMap bg1="dk1" tx1="lt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jpeg"/><Relationship Id="rId5" Type="http://schemas.openxmlformats.org/officeDocument/2006/relationships/image" Target="../media/image18.png"/><Relationship Id="rId10" Type="http://schemas.openxmlformats.org/officeDocument/2006/relationships/image" Target="../media/image23.jpeg"/><Relationship Id="rId4" Type="http://schemas.openxmlformats.org/officeDocument/2006/relationships/image" Target="../media/image17.png"/><Relationship Id="rId9" Type="http://schemas.openxmlformats.org/officeDocument/2006/relationships/image" Target="../media/image22.jpe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16786595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274638"/>
            <a:ext cx="8686800" cy="1143000"/>
          </a:xfrm>
        </p:spPr>
        <p:txBody>
          <a:bodyPr>
            <a:noAutofit/>
          </a:bodyPr>
          <a:lstStyle/>
          <a:p>
            <a:pPr algn="l"/>
            <a:r>
              <a:rPr lang="en-US" sz="5400" dirty="0" smtClean="0">
                <a:solidFill>
                  <a:srgbClr val="FFFF00"/>
                </a:solidFill>
              </a:rPr>
              <a:t> </a:t>
            </a:r>
            <a:endParaRPr lang="en-US" sz="5400" b="1" dirty="0">
              <a:solidFill>
                <a:srgbClr val="FFFF00"/>
              </a:solidFill>
            </a:endParaRPr>
          </a:p>
        </p:txBody>
      </p:sp>
      <p:sp>
        <p:nvSpPr>
          <p:cNvPr id="6" name="Content Placeholder 4"/>
          <p:cNvSpPr>
            <a:spLocks noGrp="1"/>
          </p:cNvSpPr>
          <p:nvPr>
            <p:ph idx="1"/>
          </p:nvPr>
        </p:nvSpPr>
        <p:spPr>
          <a:xfrm>
            <a:off x="457200" y="25400"/>
            <a:ext cx="8382000" cy="1600200"/>
          </a:xfrm>
        </p:spPr>
        <p:txBody>
          <a:bodyPr>
            <a:normAutofit/>
          </a:bodyPr>
          <a:lstStyle/>
          <a:p>
            <a:pPr marL="0" indent="0" algn="ctr">
              <a:buNone/>
            </a:pPr>
            <a:r>
              <a:rPr lang="en-US" sz="6600" dirty="0" smtClean="0">
                <a:solidFill>
                  <a:srgbClr val="FFFF00"/>
                </a:solidFill>
              </a:rPr>
              <a:t>Not Better Access</a:t>
            </a:r>
            <a:endParaRPr lang="en-US" sz="6000" dirty="0" smtClean="0">
              <a:solidFill>
                <a:srgbClr val="FFFF00"/>
              </a:solidFill>
            </a:endParaRPr>
          </a:p>
        </p:txBody>
      </p:sp>
      <p:sp>
        <p:nvSpPr>
          <p:cNvPr id="5" name="TextBox 4"/>
          <p:cNvSpPr txBox="1"/>
          <p:nvPr/>
        </p:nvSpPr>
        <p:spPr>
          <a:xfrm>
            <a:off x="2819400" y="4953000"/>
            <a:ext cx="5105400" cy="646331"/>
          </a:xfrm>
          <a:prstGeom prst="rect">
            <a:avLst/>
          </a:prstGeom>
          <a:noFill/>
        </p:spPr>
        <p:txBody>
          <a:bodyPr wrap="square" rtlCol="0">
            <a:spAutoFit/>
          </a:bodyPr>
          <a:lstStyle/>
          <a:p>
            <a:r>
              <a:rPr lang="en-US" sz="3600" dirty="0" smtClean="0"/>
              <a:t>           2011	  2014</a:t>
            </a:r>
            <a:endParaRPr lang="en-US" sz="3600" dirty="0"/>
          </a:p>
        </p:txBody>
      </p:sp>
      <p:sp>
        <p:nvSpPr>
          <p:cNvPr id="12" name="Cube 11"/>
          <p:cNvSpPr/>
          <p:nvPr/>
        </p:nvSpPr>
        <p:spPr>
          <a:xfrm>
            <a:off x="4114800" y="1981200"/>
            <a:ext cx="1216152" cy="2587752"/>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Cube 12"/>
          <p:cNvSpPr/>
          <p:nvPr/>
        </p:nvSpPr>
        <p:spPr>
          <a:xfrm>
            <a:off x="5867400" y="1905000"/>
            <a:ext cx="1216152" cy="2663952"/>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Minus 13"/>
          <p:cNvSpPr/>
          <p:nvPr/>
        </p:nvSpPr>
        <p:spPr>
          <a:xfrm>
            <a:off x="6019800" y="1295400"/>
            <a:ext cx="990600" cy="609600"/>
          </a:xfrm>
          <a:prstGeom prst="mathMinus">
            <a:avLst/>
          </a:prstGeom>
          <a:solidFill>
            <a:srgbClr val="E7401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7620000" y="1981200"/>
            <a:ext cx="1524000" cy="2062103"/>
          </a:xfrm>
          <a:prstGeom prst="rect">
            <a:avLst/>
          </a:prstGeom>
          <a:noFill/>
        </p:spPr>
        <p:txBody>
          <a:bodyPr wrap="square" rtlCol="0">
            <a:spAutoFit/>
          </a:bodyPr>
          <a:lstStyle/>
          <a:p>
            <a:r>
              <a:rPr lang="en-US" sz="3200" dirty="0" smtClean="0">
                <a:solidFill>
                  <a:srgbClr val="FF6600"/>
                </a:solidFill>
              </a:rPr>
              <a:t>2014</a:t>
            </a:r>
          </a:p>
          <a:p>
            <a:r>
              <a:rPr lang="en-US" sz="3200" dirty="0" smtClean="0">
                <a:solidFill>
                  <a:srgbClr val="FF6600"/>
                </a:solidFill>
              </a:rPr>
              <a:t>bench-</a:t>
            </a:r>
          </a:p>
          <a:p>
            <a:r>
              <a:rPr lang="en-US" sz="3200" dirty="0" smtClean="0">
                <a:solidFill>
                  <a:srgbClr val="FF6600"/>
                </a:solidFill>
              </a:rPr>
              <a:t>mark</a:t>
            </a:r>
          </a:p>
          <a:p>
            <a:r>
              <a:rPr lang="en-US" sz="3200" dirty="0" smtClean="0">
                <a:solidFill>
                  <a:srgbClr val="FF6600"/>
                </a:solidFill>
              </a:rPr>
              <a:t>88%</a:t>
            </a:r>
            <a:endParaRPr lang="en-US" sz="3200" dirty="0">
              <a:solidFill>
                <a:srgbClr val="FF6600"/>
              </a:solidFill>
            </a:endParaRPr>
          </a:p>
        </p:txBody>
      </p:sp>
      <p:sp>
        <p:nvSpPr>
          <p:cNvPr id="17" name="TextBox 16"/>
          <p:cNvSpPr txBox="1"/>
          <p:nvPr/>
        </p:nvSpPr>
        <p:spPr>
          <a:xfrm>
            <a:off x="4114800" y="3429000"/>
            <a:ext cx="1266191" cy="672941"/>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4000" dirty="0" smtClean="0">
                <a:solidFill>
                  <a:srgbClr val="FFFF00"/>
                </a:solidFill>
              </a:rPr>
              <a:t>83%</a:t>
            </a:r>
            <a:endParaRPr lang="en-US" sz="4000" dirty="0">
              <a:solidFill>
                <a:srgbClr val="FFFF00"/>
              </a:solidFill>
            </a:endParaRPr>
          </a:p>
        </p:txBody>
      </p:sp>
      <p:sp>
        <p:nvSpPr>
          <p:cNvPr id="18" name="TextBox 17"/>
          <p:cNvSpPr txBox="1"/>
          <p:nvPr/>
        </p:nvSpPr>
        <p:spPr>
          <a:xfrm>
            <a:off x="1143000" y="3352800"/>
            <a:ext cx="1266191" cy="672941"/>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sz="4000" dirty="0">
              <a:solidFill>
                <a:srgbClr val="FFFF00"/>
              </a:solidFill>
            </a:endParaRPr>
          </a:p>
        </p:txBody>
      </p:sp>
      <p:sp>
        <p:nvSpPr>
          <p:cNvPr id="19" name="TextBox 18"/>
          <p:cNvSpPr txBox="1"/>
          <p:nvPr/>
        </p:nvSpPr>
        <p:spPr>
          <a:xfrm>
            <a:off x="5867400" y="3429000"/>
            <a:ext cx="1266191" cy="672941"/>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4000" dirty="0" smtClean="0">
                <a:solidFill>
                  <a:srgbClr val="FFFF00"/>
                </a:solidFill>
              </a:rPr>
              <a:t>83.8%</a:t>
            </a:r>
            <a:endParaRPr lang="en-US" sz="4000" dirty="0">
              <a:solidFill>
                <a:srgbClr val="FFFF00"/>
              </a:solidFill>
            </a:endParaRPr>
          </a:p>
        </p:txBody>
      </p:sp>
      <p:cxnSp>
        <p:nvCxnSpPr>
          <p:cNvPr id="20" name="Straight Connector 19"/>
          <p:cNvCxnSpPr/>
          <p:nvPr/>
        </p:nvCxnSpPr>
        <p:spPr>
          <a:xfrm>
            <a:off x="6858000" y="1638300"/>
            <a:ext cx="914400" cy="2019300"/>
          </a:xfrm>
          <a:prstGeom prst="line">
            <a:avLst/>
          </a:prstGeom>
          <a:ln>
            <a:solidFill>
              <a:srgbClr val="E7401F"/>
            </a:solidFill>
          </a:ln>
        </p:spPr>
        <p:style>
          <a:lnRef idx="2">
            <a:schemeClr val="accent1"/>
          </a:lnRef>
          <a:fillRef idx="0">
            <a:schemeClr val="accent1"/>
          </a:fillRef>
          <a:effectRef idx="1">
            <a:schemeClr val="accent1"/>
          </a:effectRef>
          <a:fontRef idx="minor">
            <a:schemeClr val="tx1"/>
          </a:fontRef>
        </p:style>
      </p:cxnSp>
      <p:pic>
        <p:nvPicPr>
          <p:cNvPr id="15" name="Content Placeholder 3"/>
          <p:cNvPicPr>
            <a:picLocks noChangeAspect="1"/>
          </p:cNvPicPr>
          <p:nvPr/>
        </p:nvPicPr>
        <p:blipFill>
          <a:blip r:embed="rId3"/>
          <a:srcRect t="13665" b="13665"/>
          <a:stretch>
            <a:fillRect/>
          </a:stretch>
        </p:blipFill>
        <p:spPr>
          <a:xfrm>
            <a:off x="457200" y="2514600"/>
            <a:ext cx="3103059" cy="1706563"/>
          </a:xfrm>
          <a:prstGeom prst="rect">
            <a:avLst/>
          </a:prstGeom>
        </p:spPr>
      </p:pic>
    </p:spTree>
    <p:extLst>
      <p:ext uri="{BB962C8B-B14F-4D97-AF65-F5344CB8AC3E}">
        <p14:creationId xmlns:p14="http://schemas.microsoft.com/office/powerpoint/2010/main" val="2462215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274638"/>
            <a:ext cx="8686800" cy="1143000"/>
          </a:xfrm>
        </p:spPr>
        <p:txBody>
          <a:bodyPr>
            <a:noAutofit/>
          </a:bodyPr>
          <a:lstStyle/>
          <a:p>
            <a:pPr algn="l"/>
            <a:r>
              <a:rPr lang="en-US" sz="5400" dirty="0" smtClean="0">
                <a:solidFill>
                  <a:srgbClr val="FFFF00"/>
                </a:solidFill>
              </a:rPr>
              <a:t> </a:t>
            </a:r>
            <a:endParaRPr lang="en-US" sz="5400" b="1" dirty="0">
              <a:solidFill>
                <a:srgbClr val="FFFF00"/>
              </a:solidFill>
            </a:endParaRPr>
          </a:p>
        </p:txBody>
      </p:sp>
      <p:sp>
        <p:nvSpPr>
          <p:cNvPr id="6" name="Content Placeholder 4"/>
          <p:cNvSpPr>
            <a:spLocks noGrp="1"/>
          </p:cNvSpPr>
          <p:nvPr>
            <p:ph idx="1"/>
          </p:nvPr>
        </p:nvSpPr>
        <p:spPr>
          <a:xfrm>
            <a:off x="457200" y="152400"/>
            <a:ext cx="8382000" cy="1524000"/>
          </a:xfrm>
        </p:spPr>
        <p:txBody>
          <a:bodyPr>
            <a:normAutofit lnSpcReduction="10000"/>
          </a:bodyPr>
          <a:lstStyle/>
          <a:p>
            <a:pPr marL="0" indent="0" algn="ctr">
              <a:buNone/>
            </a:pPr>
            <a:r>
              <a:rPr lang="en-US" sz="4800" dirty="0" smtClean="0">
                <a:solidFill>
                  <a:srgbClr val="FFFF00"/>
                </a:solidFill>
              </a:rPr>
              <a:t>Patient-centered primary medical home enrollment</a:t>
            </a:r>
            <a:endParaRPr lang="en-US" sz="4800" dirty="0">
              <a:solidFill>
                <a:srgbClr val="FFFF00"/>
              </a:solidFill>
            </a:endParaRPr>
          </a:p>
          <a:p>
            <a:pPr marL="0" indent="0">
              <a:buNone/>
            </a:pPr>
            <a:endParaRPr lang="en-US" sz="4000" dirty="0" smtClean="0"/>
          </a:p>
          <a:p>
            <a:pPr marL="0" indent="0">
              <a:buNone/>
            </a:pPr>
            <a:endParaRPr lang="en-US" dirty="0" smtClean="0"/>
          </a:p>
        </p:txBody>
      </p:sp>
      <p:sp>
        <p:nvSpPr>
          <p:cNvPr id="8" name="TextBox 7"/>
          <p:cNvSpPr txBox="1"/>
          <p:nvPr/>
        </p:nvSpPr>
        <p:spPr>
          <a:xfrm>
            <a:off x="0" y="5715000"/>
            <a:ext cx="9144000" cy="1077218"/>
          </a:xfrm>
          <a:prstGeom prst="rect">
            <a:avLst/>
          </a:prstGeom>
          <a:noFill/>
        </p:spPr>
        <p:txBody>
          <a:bodyPr wrap="square" rtlCol="0">
            <a:spAutoFit/>
          </a:bodyPr>
          <a:lstStyle/>
          <a:p>
            <a:pPr algn="ctr"/>
            <a:r>
              <a:rPr lang="en-US" sz="3200" i="1" dirty="0">
                <a:solidFill>
                  <a:srgbClr val="FFFF00"/>
                </a:solidFill>
              </a:rPr>
              <a:t>Oregon Health System Transformation Report</a:t>
            </a:r>
          </a:p>
          <a:p>
            <a:pPr algn="ctr"/>
            <a:r>
              <a:rPr lang="en-US" sz="3200" i="1" dirty="0">
                <a:solidFill>
                  <a:srgbClr val="FFFF00"/>
                </a:solidFill>
              </a:rPr>
              <a:t>Oregon Health Authority  December, 2014</a:t>
            </a:r>
            <a:r>
              <a:rPr lang="en-US" i="1" dirty="0">
                <a:solidFill>
                  <a:srgbClr val="FFFF00"/>
                </a:solidFill>
              </a:rPr>
              <a:t> </a:t>
            </a:r>
            <a:endParaRPr lang="en-US" sz="2400" dirty="0">
              <a:solidFill>
                <a:srgbClr val="FFFF00"/>
              </a:solidFill>
            </a:endParaRPr>
          </a:p>
        </p:txBody>
      </p:sp>
      <p:graphicFrame>
        <p:nvGraphicFramePr>
          <p:cNvPr id="2" name="Chart 1"/>
          <p:cNvGraphicFramePr/>
          <p:nvPr>
            <p:extLst>
              <p:ext uri="{D42A27DB-BD31-4B8C-83A1-F6EECF244321}">
                <p14:modId xmlns:p14="http://schemas.microsoft.com/office/powerpoint/2010/main" val="4056821087"/>
              </p:ext>
            </p:extLst>
          </p:nvPr>
        </p:nvGraphicFramePr>
        <p:xfrm>
          <a:off x="25400" y="1752600"/>
          <a:ext cx="9677400" cy="3987800"/>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p:cNvSpPr txBox="1"/>
          <p:nvPr/>
        </p:nvSpPr>
        <p:spPr>
          <a:xfrm>
            <a:off x="3657600" y="3505200"/>
            <a:ext cx="1266191" cy="672941"/>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4000" dirty="0" smtClean="0">
                <a:solidFill>
                  <a:srgbClr val="FFFF00"/>
                </a:solidFill>
              </a:rPr>
              <a:t>78.6%</a:t>
            </a:r>
            <a:endParaRPr lang="en-US" sz="4000" dirty="0">
              <a:solidFill>
                <a:srgbClr val="FFFF00"/>
              </a:solidFill>
            </a:endParaRPr>
          </a:p>
        </p:txBody>
      </p:sp>
      <p:sp>
        <p:nvSpPr>
          <p:cNvPr id="10" name="TextBox 9"/>
          <p:cNvSpPr txBox="1"/>
          <p:nvPr/>
        </p:nvSpPr>
        <p:spPr>
          <a:xfrm>
            <a:off x="1447800" y="3581400"/>
            <a:ext cx="1266191" cy="672941"/>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4000" dirty="0" smtClean="0">
                <a:solidFill>
                  <a:srgbClr val="FFFF00"/>
                </a:solidFill>
              </a:rPr>
              <a:t>51.8%</a:t>
            </a:r>
            <a:endParaRPr lang="en-US" sz="4000" dirty="0">
              <a:solidFill>
                <a:srgbClr val="FFFF00"/>
              </a:solidFill>
            </a:endParaRPr>
          </a:p>
        </p:txBody>
      </p:sp>
    </p:spTree>
    <p:extLst>
      <p:ext uri="{BB962C8B-B14F-4D97-AF65-F5344CB8AC3E}">
        <p14:creationId xmlns:p14="http://schemas.microsoft.com/office/powerpoint/2010/main" val="2861488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274638"/>
            <a:ext cx="8686800" cy="1143000"/>
          </a:xfrm>
        </p:spPr>
        <p:txBody>
          <a:bodyPr>
            <a:noAutofit/>
          </a:bodyPr>
          <a:lstStyle/>
          <a:p>
            <a:pPr algn="l"/>
            <a:r>
              <a:rPr lang="en-US" sz="5400" dirty="0" smtClean="0">
                <a:solidFill>
                  <a:srgbClr val="FFFF00"/>
                </a:solidFill>
              </a:rPr>
              <a:t> </a:t>
            </a:r>
            <a:endParaRPr lang="en-US" sz="5400" b="1" dirty="0">
              <a:solidFill>
                <a:srgbClr val="FFFF00"/>
              </a:solidFill>
            </a:endParaRPr>
          </a:p>
        </p:txBody>
      </p:sp>
      <p:sp>
        <p:nvSpPr>
          <p:cNvPr id="6" name="Content Placeholder 4"/>
          <p:cNvSpPr>
            <a:spLocks noGrp="1"/>
          </p:cNvSpPr>
          <p:nvPr>
            <p:ph idx="1"/>
          </p:nvPr>
        </p:nvSpPr>
        <p:spPr>
          <a:xfrm>
            <a:off x="457200" y="25400"/>
            <a:ext cx="8382000" cy="1600200"/>
          </a:xfrm>
        </p:spPr>
        <p:txBody>
          <a:bodyPr>
            <a:normAutofit/>
          </a:bodyPr>
          <a:lstStyle/>
          <a:p>
            <a:pPr marL="0" indent="0" algn="ctr">
              <a:buNone/>
            </a:pPr>
            <a:r>
              <a:rPr lang="en-US" sz="4400" dirty="0" smtClean="0">
                <a:solidFill>
                  <a:srgbClr val="FFFF00"/>
                </a:solidFill>
              </a:rPr>
              <a:t>Emergency room use</a:t>
            </a:r>
          </a:p>
          <a:p>
            <a:pPr marL="0" indent="0" algn="ctr">
              <a:buNone/>
            </a:pPr>
            <a:r>
              <a:rPr lang="en-US" dirty="0" smtClean="0">
                <a:solidFill>
                  <a:srgbClr val="FFFF00"/>
                </a:solidFill>
              </a:rPr>
              <a:t>Per 1,000 member months</a:t>
            </a:r>
            <a:endParaRPr lang="en-US" sz="2800" dirty="0" smtClean="0">
              <a:solidFill>
                <a:srgbClr val="FFFF00"/>
              </a:solidFill>
            </a:endParaRPr>
          </a:p>
          <a:p>
            <a:pPr marL="0" indent="0">
              <a:buNone/>
            </a:pPr>
            <a:endParaRPr lang="en-US" dirty="0" smtClean="0"/>
          </a:p>
        </p:txBody>
      </p:sp>
      <p:sp>
        <p:nvSpPr>
          <p:cNvPr id="8" name="TextBox 7"/>
          <p:cNvSpPr txBox="1"/>
          <p:nvPr/>
        </p:nvSpPr>
        <p:spPr>
          <a:xfrm>
            <a:off x="609600" y="5498405"/>
            <a:ext cx="7888836" cy="1384995"/>
          </a:xfrm>
          <a:prstGeom prst="rect">
            <a:avLst/>
          </a:prstGeom>
          <a:noFill/>
        </p:spPr>
        <p:txBody>
          <a:bodyPr wrap="none" rtlCol="0">
            <a:spAutoFit/>
          </a:bodyPr>
          <a:lstStyle/>
          <a:p>
            <a:pPr algn="ctr"/>
            <a:r>
              <a:rPr lang="en-US" sz="3200" i="1" dirty="0">
                <a:solidFill>
                  <a:srgbClr val="FFFF00"/>
                </a:solidFill>
              </a:rPr>
              <a:t>Oregon Health System Transformation Report</a:t>
            </a:r>
          </a:p>
          <a:p>
            <a:pPr algn="ctr"/>
            <a:r>
              <a:rPr lang="en-US" sz="3200" i="1" dirty="0">
                <a:solidFill>
                  <a:srgbClr val="FFFF00"/>
                </a:solidFill>
              </a:rPr>
              <a:t>Oregon Health Authority  December, 2014</a:t>
            </a:r>
            <a:r>
              <a:rPr lang="en-US" sz="2400" i="1" dirty="0">
                <a:solidFill>
                  <a:srgbClr val="FFFF00"/>
                </a:solidFill>
              </a:rPr>
              <a:t> </a:t>
            </a:r>
            <a:endParaRPr lang="en-US" sz="3200" dirty="0">
              <a:solidFill>
                <a:srgbClr val="FFFF00"/>
              </a:solidFill>
            </a:endParaRPr>
          </a:p>
          <a:p>
            <a:pPr algn="ctr"/>
            <a:r>
              <a:rPr lang="en-US" sz="2000" i="1" dirty="0" smtClean="0">
                <a:solidFill>
                  <a:srgbClr val="FFFF00"/>
                </a:solidFill>
              </a:rPr>
              <a:t>   </a:t>
            </a:r>
            <a:endParaRPr lang="en-US" sz="2000" dirty="0">
              <a:solidFill>
                <a:srgbClr val="FFFF00"/>
              </a:solidFill>
            </a:endParaRPr>
          </a:p>
        </p:txBody>
      </p:sp>
      <p:graphicFrame>
        <p:nvGraphicFramePr>
          <p:cNvPr id="2" name="Chart 1"/>
          <p:cNvGraphicFramePr/>
          <p:nvPr>
            <p:extLst>
              <p:ext uri="{D42A27DB-BD31-4B8C-83A1-F6EECF244321}">
                <p14:modId xmlns:p14="http://schemas.microsoft.com/office/powerpoint/2010/main" val="3383676736"/>
              </p:ext>
            </p:extLst>
          </p:nvPr>
        </p:nvGraphicFramePr>
        <p:xfrm>
          <a:off x="152400" y="1143000"/>
          <a:ext cx="9414416" cy="44196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1066800" y="4953000"/>
            <a:ext cx="7086600" cy="584776"/>
          </a:xfrm>
          <a:prstGeom prst="rect">
            <a:avLst/>
          </a:prstGeom>
          <a:noFill/>
        </p:spPr>
        <p:txBody>
          <a:bodyPr wrap="square" rtlCol="0">
            <a:spAutoFit/>
          </a:bodyPr>
          <a:lstStyle/>
          <a:p>
            <a:r>
              <a:rPr lang="en-US" sz="3200" dirty="0"/>
              <a:t> </a:t>
            </a:r>
            <a:r>
              <a:rPr lang="en-US" sz="3200" dirty="0" smtClean="0"/>
              <a:t>2011</a:t>
            </a:r>
            <a:r>
              <a:rPr lang="en-US" sz="3200" dirty="0"/>
              <a:t>	       2013		  2104</a:t>
            </a:r>
          </a:p>
        </p:txBody>
      </p:sp>
      <p:sp>
        <p:nvSpPr>
          <p:cNvPr id="7" name="TextBox 6"/>
          <p:cNvSpPr txBox="1"/>
          <p:nvPr/>
        </p:nvSpPr>
        <p:spPr>
          <a:xfrm>
            <a:off x="7391400" y="1295400"/>
            <a:ext cx="1752600" cy="3416320"/>
          </a:xfrm>
          <a:prstGeom prst="rect">
            <a:avLst/>
          </a:prstGeom>
          <a:noFill/>
        </p:spPr>
        <p:txBody>
          <a:bodyPr wrap="square" rtlCol="0">
            <a:spAutoFit/>
          </a:bodyPr>
          <a:lstStyle/>
          <a:p>
            <a:r>
              <a:rPr lang="en-US" sz="3600" dirty="0" smtClean="0">
                <a:solidFill>
                  <a:srgbClr val="FF6600"/>
                </a:solidFill>
              </a:rPr>
              <a:t>2014</a:t>
            </a:r>
          </a:p>
          <a:p>
            <a:r>
              <a:rPr lang="en-US" sz="3600" dirty="0" smtClean="0">
                <a:solidFill>
                  <a:srgbClr val="FF6600"/>
                </a:solidFill>
              </a:rPr>
              <a:t>bench</a:t>
            </a:r>
            <a:r>
              <a:rPr lang="en-US" sz="3600" dirty="0">
                <a:solidFill>
                  <a:srgbClr val="FF6600"/>
                </a:solidFill>
              </a:rPr>
              <a:t>-</a:t>
            </a:r>
          </a:p>
          <a:p>
            <a:r>
              <a:rPr lang="en-US" sz="3600" dirty="0">
                <a:solidFill>
                  <a:srgbClr val="FF6600"/>
                </a:solidFill>
              </a:rPr>
              <a:t>mark</a:t>
            </a:r>
          </a:p>
          <a:p>
            <a:r>
              <a:rPr lang="en-US" sz="3600" dirty="0" smtClean="0">
                <a:solidFill>
                  <a:srgbClr val="FF6600"/>
                </a:solidFill>
              </a:rPr>
              <a:t>44.6</a:t>
            </a:r>
            <a:endParaRPr lang="en-US" sz="3600" dirty="0">
              <a:solidFill>
                <a:srgbClr val="FF6600"/>
              </a:solidFill>
            </a:endParaRPr>
          </a:p>
          <a:p>
            <a:r>
              <a:rPr lang="en-US" sz="3600" dirty="0">
                <a:solidFill>
                  <a:srgbClr val="FF6600"/>
                </a:solidFill>
              </a:rPr>
              <a:t>Lower=</a:t>
            </a:r>
          </a:p>
          <a:p>
            <a:r>
              <a:rPr lang="en-US" sz="3600" dirty="0">
                <a:solidFill>
                  <a:srgbClr val="FF6600"/>
                </a:solidFill>
              </a:rPr>
              <a:t>better</a:t>
            </a:r>
          </a:p>
        </p:txBody>
      </p:sp>
      <p:sp>
        <p:nvSpPr>
          <p:cNvPr id="9" name="Minus 8"/>
          <p:cNvSpPr/>
          <p:nvPr/>
        </p:nvSpPr>
        <p:spPr>
          <a:xfrm>
            <a:off x="5791200" y="2590800"/>
            <a:ext cx="990600" cy="609600"/>
          </a:xfrm>
          <a:prstGeom prst="mathMinus">
            <a:avLst/>
          </a:prstGeom>
          <a:solidFill>
            <a:srgbClr val="E7401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3581400" y="3581400"/>
            <a:ext cx="1266191" cy="672941"/>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4000" dirty="0" smtClean="0">
                <a:solidFill>
                  <a:srgbClr val="FFFF00"/>
                </a:solidFill>
              </a:rPr>
              <a:t>50.5%</a:t>
            </a:r>
            <a:endParaRPr lang="en-US" sz="4000" dirty="0">
              <a:solidFill>
                <a:srgbClr val="FFFF00"/>
              </a:solidFill>
            </a:endParaRPr>
          </a:p>
        </p:txBody>
      </p:sp>
      <p:sp>
        <p:nvSpPr>
          <p:cNvPr id="12" name="TextBox 11"/>
          <p:cNvSpPr txBox="1"/>
          <p:nvPr/>
        </p:nvSpPr>
        <p:spPr>
          <a:xfrm>
            <a:off x="1371600" y="3581400"/>
            <a:ext cx="1266191" cy="672941"/>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4000" dirty="0" smtClean="0">
                <a:solidFill>
                  <a:srgbClr val="FFFF00"/>
                </a:solidFill>
              </a:rPr>
              <a:t>61%</a:t>
            </a:r>
            <a:endParaRPr lang="en-US" sz="4000" dirty="0">
              <a:solidFill>
                <a:srgbClr val="FFFF00"/>
              </a:solidFill>
            </a:endParaRPr>
          </a:p>
        </p:txBody>
      </p:sp>
      <p:sp>
        <p:nvSpPr>
          <p:cNvPr id="13" name="TextBox 12"/>
          <p:cNvSpPr txBox="1"/>
          <p:nvPr/>
        </p:nvSpPr>
        <p:spPr>
          <a:xfrm rot="10800000" flipV="1">
            <a:off x="5715000" y="3581400"/>
            <a:ext cx="1266191" cy="609599"/>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4000" dirty="0" smtClean="0">
                <a:solidFill>
                  <a:srgbClr val="FFFF00"/>
                </a:solidFill>
              </a:rPr>
              <a:t>47.3%</a:t>
            </a:r>
            <a:endParaRPr lang="en-US" sz="4000" dirty="0">
              <a:solidFill>
                <a:srgbClr val="FFFF00"/>
              </a:solidFill>
            </a:endParaRPr>
          </a:p>
        </p:txBody>
      </p:sp>
    </p:spTree>
    <p:extLst>
      <p:ext uri="{BB962C8B-B14F-4D97-AF65-F5344CB8AC3E}">
        <p14:creationId xmlns:p14="http://schemas.microsoft.com/office/powerpoint/2010/main" val="28234004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274638"/>
            <a:ext cx="8686800" cy="1143000"/>
          </a:xfrm>
        </p:spPr>
        <p:txBody>
          <a:bodyPr>
            <a:noAutofit/>
          </a:bodyPr>
          <a:lstStyle/>
          <a:p>
            <a:pPr algn="l"/>
            <a:r>
              <a:rPr lang="en-US" sz="5400" dirty="0" smtClean="0">
                <a:solidFill>
                  <a:srgbClr val="FFFF00"/>
                </a:solidFill>
              </a:rPr>
              <a:t> </a:t>
            </a:r>
            <a:endParaRPr lang="en-US" sz="5400" b="1" dirty="0">
              <a:solidFill>
                <a:srgbClr val="FFFF00"/>
              </a:solidFill>
            </a:endParaRPr>
          </a:p>
        </p:txBody>
      </p:sp>
      <p:sp>
        <p:nvSpPr>
          <p:cNvPr id="6" name="Content Placeholder 4"/>
          <p:cNvSpPr>
            <a:spLocks noGrp="1"/>
          </p:cNvSpPr>
          <p:nvPr>
            <p:ph idx="1"/>
          </p:nvPr>
        </p:nvSpPr>
        <p:spPr>
          <a:xfrm>
            <a:off x="457200" y="25400"/>
            <a:ext cx="8382000" cy="1600200"/>
          </a:xfrm>
        </p:spPr>
        <p:txBody>
          <a:bodyPr>
            <a:normAutofit/>
          </a:bodyPr>
          <a:lstStyle/>
          <a:p>
            <a:pPr marL="0" indent="0" algn="ctr">
              <a:buNone/>
            </a:pPr>
            <a:r>
              <a:rPr lang="en-US" sz="4800" dirty="0" smtClean="0">
                <a:solidFill>
                  <a:srgbClr val="FFFF00"/>
                </a:solidFill>
              </a:rPr>
              <a:t>Avoidable Emergency room use</a:t>
            </a:r>
          </a:p>
          <a:p>
            <a:pPr marL="0" indent="0" algn="ctr">
              <a:buNone/>
            </a:pPr>
            <a:r>
              <a:rPr lang="en-US" sz="3600" dirty="0" smtClean="0">
                <a:solidFill>
                  <a:srgbClr val="FFFF00"/>
                </a:solidFill>
              </a:rPr>
              <a:t>Per 1,000 member months</a:t>
            </a:r>
            <a:endParaRPr lang="en-US" dirty="0" smtClean="0">
              <a:solidFill>
                <a:srgbClr val="FFFF00"/>
              </a:solidFill>
            </a:endParaRPr>
          </a:p>
          <a:p>
            <a:pPr marL="0" indent="0">
              <a:buNone/>
            </a:pPr>
            <a:endParaRPr lang="en-US" dirty="0" smtClean="0"/>
          </a:p>
        </p:txBody>
      </p:sp>
      <p:sp>
        <p:nvSpPr>
          <p:cNvPr id="8" name="TextBox 7"/>
          <p:cNvSpPr txBox="1"/>
          <p:nvPr/>
        </p:nvSpPr>
        <p:spPr>
          <a:xfrm>
            <a:off x="4461685" y="5498405"/>
            <a:ext cx="184666" cy="400110"/>
          </a:xfrm>
          <a:prstGeom prst="rect">
            <a:avLst/>
          </a:prstGeom>
          <a:noFill/>
        </p:spPr>
        <p:txBody>
          <a:bodyPr wrap="none" rtlCol="0">
            <a:spAutoFit/>
          </a:bodyPr>
          <a:lstStyle/>
          <a:p>
            <a:pPr algn="ctr"/>
            <a:r>
              <a:rPr lang="en-US" sz="2000" i="1" dirty="0" smtClean="0">
                <a:solidFill>
                  <a:srgbClr val="FFFF00"/>
                </a:solidFill>
              </a:rPr>
              <a:t>   </a:t>
            </a:r>
            <a:endParaRPr lang="en-US" sz="2000" dirty="0">
              <a:solidFill>
                <a:srgbClr val="FFFF00"/>
              </a:solidFill>
            </a:endParaRPr>
          </a:p>
        </p:txBody>
      </p:sp>
      <p:graphicFrame>
        <p:nvGraphicFramePr>
          <p:cNvPr id="2" name="Chart 1"/>
          <p:cNvGraphicFramePr/>
          <p:nvPr>
            <p:extLst>
              <p:ext uri="{D42A27DB-BD31-4B8C-83A1-F6EECF244321}">
                <p14:modId xmlns:p14="http://schemas.microsoft.com/office/powerpoint/2010/main" val="2454917704"/>
              </p:ext>
            </p:extLst>
          </p:nvPr>
        </p:nvGraphicFramePr>
        <p:xfrm>
          <a:off x="37546" y="1447800"/>
          <a:ext cx="9414416" cy="44196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1066800" y="4953000"/>
            <a:ext cx="7086600" cy="584776"/>
          </a:xfrm>
          <a:prstGeom prst="rect">
            <a:avLst/>
          </a:prstGeom>
          <a:noFill/>
        </p:spPr>
        <p:txBody>
          <a:bodyPr wrap="square" rtlCol="0">
            <a:spAutoFit/>
          </a:bodyPr>
          <a:lstStyle/>
          <a:p>
            <a:r>
              <a:rPr lang="en-US" sz="3200" dirty="0"/>
              <a:t> </a:t>
            </a:r>
            <a:r>
              <a:rPr lang="en-US" sz="3200" dirty="0" smtClean="0"/>
              <a:t>2011</a:t>
            </a:r>
            <a:r>
              <a:rPr lang="en-US" sz="3200" dirty="0"/>
              <a:t>	       2013		  2104</a:t>
            </a:r>
          </a:p>
        </p:txBody>
      </p:sp>
      <p:sp>
        <p:nvSpPr>
          <p:cNvPr id="7" name="TextBox 6"/>
          <p:cNvSpPr txBox="1"/>
          <p:nvPr/>
        </p:nvSpPr>
        <p:spPr>
          <a:xfrm>
            <a:off x="7391400" y="1295400"/>
            <a:ext cx="1752600" cy="1754327"/>
          </a:xfrm>
          <a:prstGeom prst="rect">
            <a:avLst/>
          </a:prstGeom>
          <a:noFill/>
        </p:spPr>
        <p:txBody>
          <a:bodyPr wrap="square" rtlCol="0">
            <a:spAutoFit/>
          </a:bodyPr>
          <a:lstStyle/>
          <a:p>
            <a:r>
              <a:rPr lang="en-US" sz="3600" dirty="0" smtClean="0">
                <a:solidFill>
                  <a:srgbClr val="FF6600"/>
                </a:solidFill>
              </a:rPr>
              <a:t>Lower</a:t>
            </a:r>
            <a:endParaRPr lang="en-US" sz="3600" dirty="0">
              <a:solidFill>
                <a:srgbClr val="FF6600"/>
              </a:solidFill>
            </a:endParaRPr>
          </a:p>
          <a:p>
            <a:r>
              <a:rPr lang="en-US" sz="3600" dirty="0" smtClean="0">
                <a:solidFill>
                  <a:srgbClr val="FF6600"/>
                </a:solidFill>
              </a:rPr>
              <a:t>is</a:t>
            </a:r>
            <a:endParaRPr lang="en-US" sz="3600" dirty="0">
              <a:solidFill>
                <a:srgbClr val="FF6600"/>
              </a:solidFill>
            </a:endParaRPr>
          </a:p>
          <a:p>
            <a:r>
              <a:rPr lang="en-US" sz="3600" dirty="0">
                <a:solidFill>
                  <a:srgbClr val="FF6600"/>
                </a:solidFill>
              </a:rPr>
              <a:t>better</a:t>
            </a:r>
          </a:p>
        </p:txBody>
      </p:sp>
      <p:sp>
        <p:nvSpPr>
          <p:cNvPr id="11" name="TextBox 10"/>
          <p:cNvSpPr txBox="1"/>
          <p:nvPr/>
        </p:nvSpPr>
        <p:spPr>
          <a:xfrm>
            <a:off x="3581400" y="3581400"/>
            <a:ext cx="1266191" cy="672941"/>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4000" dirty="0" smtClean="0">
                <a:solidFill>
                  <a:srgbClr val="FFFF00"/>
                </a:solidFill>
              </a:rPr>
              <a:t>8.6%</a:t>
            </a:r>
            <a:endParaRPr lang="en-US" sz="4000" dirty="0">
              <a:solidFill>
                <a:srgbClr val="FFFF00"/>
              </a:solidFill>
            </a:endParaRPr>
          </a:p>
        </p:txBody>
      </p:sp>
      <p:sp>
        <p:nvSpPr>
          <p:cNvPr id="12" name="TextBox 11"/>
          <p:cNvSpPr txBox="1"/>
          <p:nvPr/>
        </p:nvSpPr>
        <p:spPr>
          <a:xfrm>
            <a:off x="1371600" y="3581400"/>
            <a:ext cx="1266191" cy="672941"/>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4000" dirty="0" smtClean="0">
                <a:solidFill>
                  <a:srgbClr val="FFFF00"/>
                </a:solidFill>
              </a:rPr>
              <a:t>14.2%</a:t>
            </a:r>
            <a:endParaRPr lang="en-US" sz="4000" dirty="0">
              <a:solidFill>
                <a:srgbClr val="FFFF00"/>
              </a:solidFill>
            </a:endParaRPr>
          </a:p>
        </p:txBody>
      </p:sp>
      <p:sp>
        <p:nvSpPr>
          <p:cNvPr id="13" name="TextBox 12"/>
          <p:cNvSpPr txBox="1"/>
          <p:nvPr/>
        </p:nvSpPr>
        <p:spPr>
          <a:xfrm rot="10800000" flipV="1">
            <a:off x="5715000" y="3581400"/>
            <a:ext cx="1266191" cy="609599"/>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4000" dirty="0" smtClean="0">
                <a:solidFill>
                  <a:srgbClr val="FFFF00"/>
                </a:solidFill>
              </a:rPr>
              <a:t>7.4%</a:t>
            </a:r>
            <a:endParaRPr lang="en-US" sz="4000" dirty="0">
              <a:solidFill>
                <a:srgbClr val="FFFF00"/>
              </a:solidFill>
            </a:endParaRPr>
          </a:p>
        </p:txBody>
      </p:sp>
    </p:spTree>
    <p:extLst>
      <p:ext uri="{BB962C8B-B14F-4D97-AF65-F5344CB8AC3E}">
        <p14:creationId xmlns:p14="http://schemas.microsoft.com/office/powerpoint/2010/main" val="3475545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274638"/>
            <a:ext cx="8686800" cy="1143000"/>
          </a:xfrm>
        </p:spPr>
        <p:txBody>
          <a:bodyPr>
            <a:noAutofit/>
          </a:bodyPr>
          <a:lstStyle/>
          <a:p>
            <a:pPr algn="l"/>
            <a:r>
              <a:rPr lang="en-US" sz="5400" dirty="0" smtClean="0">
                <a:solidFill>
                  <a:srgbClr val="FFFF00"/>
                </a:solidFill>
              </a:rPr>
              <a:t> </a:t>
            </a:r>
            <a:endParaRPr lang="en-US" sz="5400" b="1" dirty="0">
              <a:solidFill>
                <a:srgbClr val="FFFF00"/>
              </a:solidFill>
            </a:endParaRPr>
          </a:p>
        </p:txBody>
      </p:sp>
      <p:sp>
        <p:nvSpPr>
          <p:cNvPr id="6" name="Content Placeholder 4"/>
          <p:cNvSpPr>
            <a:spLocks noGrp="1"/>
          </p:cNvSpPr>
          <p:nvPr>
            <p:ph idx="1"/>
          </p:nvPr>
        </p:nvSpPr>
        <p:spPr>
          <a:xfrm>
            <a:off x="457200" y="25400"/>
            <a:ext cx="8382000" cy="1600200"/>
          </a:xfrm>
        </p:spPr>
        <p:txBody>
          <a:bodyPr>
            <a:normAutofit/>
          </a:bodyPr>
          <a:lstStyle/>
          <a:p>
            <a:pPr marL="0" indent="0" algn="ctr">
              <a:buNone/>
            </a:pPr>
            <a:r>
              <a:rPr lang="en-US" sz="6600" dirty="0" smtClean="0">
                <a:solidFill>
                  <a:srgbClr val="FFFF00"/>
                </a:solidFill>
              </a:rPr>
              <a:t>Prenatal Care</a:t>
            </a:r>
            <a:endParaRPr lang="en-US" sz="6000" dirty="0" smtClean="0">
              <a:solidFill>
                <a:srgbClr val="FFFF00"/>
              </a:solidFill>
            </a:endParaRPr>
          </a:p>
        </p:txBody>
      </p:sp>
      <p:sp>
        <p:nvSpPr>
          <p:cNvPr id="11" name="Cube 10"/>
          <p:cNvSpPr/>
          <p:nvPr/>
        </p:nvSpPr>
        <p:spPr>
          <a:xfrm>
            <a:off x="1219200" y="2819400"/>
            <a:ext cx="1216152" cy="1901952"/>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Cube 12"/>
          <p:cNvSpPr/>
          <p:nvPr/>
        </p:nvSpPr>
        <p:spPr>
          <a:xfrm>
            <a:off x="5943600" y="2133600"/>
            <a:ext cx="1216152" cy="2587752"/>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Minus 13"/>
          <p:cNvSpPr/>
          <p:nvPr/>
        </p:nvSpPr>
        <p:spPr>
          <a:xfrm>
            <a:off x="6019800" y="1524000"/>
            <a:ext cx="990600" cy="609600"/>
          </a:xfrm>
          <a:prstGeom prst="mathMinus">
            <a:avLst/>
          </a:prstGeom>
          <a:solidFill>
            <a:srgbClr val="E7401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2286000" y="1371600"/>
            <a:ext cx="3429000" cy="584776"/>
          </a:xfrm>
          <a:prstGeom prst="rect">
            <a:avLst/>
          </a:prstGeom>
          <a:noFill/>
        </p:spPr>
        <p:txBody>
          <a:bodyPr wrap="square" rtlCol="0">
            <a:spAutoFit/>
          </a:bodyPr>
          <a:lstStyle/>
          <a:p>
            <a:r>
              <a:rPr lang="en-US" sz="3200" dirty="0" smtClean="0">
                <a:solidFill>
                  <a:srgbClr val="FF6600"/>
                </a:solidFill>
              </a:rPr>
              <a:t>2014 bench-mark</a:t>
            </a:r>
          </a:p>
        </p:txBody>
      </p:sp>
      <p:sp>
        <p:nvSpPr>
          <p:cNvPr id="12" name="Cube 11"/>
          <p:cNvSpPr/>
          <p:nvPr/>
        </p:nvSpPr>
        <p:spPr>
          <a:xfrm>
            <a:off x="3505200" y="2667000"/>
            <a:ext cx="1216152" cy="2054352"/>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1143000" y="3733800"/>
            <a:ext cx="1266191" cy="672941"/>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4000" dirty="0" smtClean="0">
                <a:solidFill>
                  <a:srgbClr val="FFFF00"/>
                </a:solidFill>
              </a:rPr>
              <a:t>65.3%</a:t>
            </a:r>
            <a:endParaRPr lang="en-US" sz="4000" dirty="0">
              <a:solidFill>
                <a:srgbClr val="FFFF00"/>
              </a:solidFill>
            </a:endParaRPr>
          </a:p>
        </p:txBody>
      </p:sp>
      <p:sp>
        <p:nvSpPr>
          <p:cNvPr id="18" name="TextBox 17"/>
          <p:cNvSpPr txBox="1"/>
          <p:nvPr/>
        </p:nvSpPr>
        <p:spPr>
          <a:xfrm>
            <a:off x="3505200" y="3810000"/>
            <a:ext cx="1266191" cy="672941"/>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4000" dirty="0" smtClean="0">
                <a:solidFill>
                  <a:srgbClr val="FFFF00"/>
                </a:solidFill>
              </a:rPr>
              <a:t>67.3%</a:t>
            </a:r>
            <a:endParaRPr lang="en-US" sz="4000" dirty="0">
              <a:solidFill>
                <a:srgbClr val="FFFF00"/>
              </a:solidFill>
            </a:endParaRPr>
          </a:p>
        </p:txBody>
      </p:sp>
      <p:sp>
        <p:nvSpPr>
          <p:cNvPr id="19" name="TextBox 18"/>
          <p:cNvSpPr txBox="1"/>
          <p:nvPr/>
        </p:nvSpPr>
        <p:spPr>
          <a:xfrm>
            <a:off x="5867400" y="3810000"/>
            <a:ext cx="1266191" cy="672941"/>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4000" dirty="0" smtClean="0">
                <a:solidFill>
                  <a:srgbClr val="FFFF00"/>
                </a:solidFill>
              </a:rPr>
              <a:t>82.9%</a:t>
            </a:r>
            <a:endParaRPr lang="en-US" sz="4000" dirty="0">
              <a:solidFill>
                <a:srgbClr val="FFFF00"/>
              </a:solidFill>
            </a:endParaRPr>
          </a:p>
        </p:txBody>
      </p:sp>
      <p:sp>
        <p:nvSpPr>
          <p:cNvPr id="20" name="TextBox 19"/>
          <p:cNvSpPr txBox="1"/>
          <p:nvPr/>
        </p:nvSpPr>
        <p:spPr>
          <a:xfrm>
            <a:off x="990600" y="4953000"/>
            <a:ext cx="7086600" cy="646331"/>
          </a:xfrm>
          <a:prstGeom prst="rect">
            <a:avLst/>
          </a:prstGeom>
          <a:noFill/>
        </p:spPr>
        <p:txBody>
          <a:bodyPr wrap="square" rtlCol="0">
            <a:spAutoFit/>
          </a:bodyPr>
          <a:lstStyle/>
          <a:p>
            <a:r>
              <a:rPr lang="en-US" sz="3600" dirty="0" smtClean="0"/>
              <a:t> 2011	     2013		  2014</a:t>
            </a:r>
            <a:endParaRPr lang="en-US" sz="3600" dirty="0"/>
          </a:p>
        </p:txBody>
      </p:sp>
      <p:cxnSp>
        <p:nvCxnSpPr>
          <p:cNvPr id="21" name="Straight Connector 20"/>
          <p:cNvCxnSpPr/>
          <p:nvPr/>
        </p:nvCxnSpPr>
        <p:spPr>
          <a:xfrm>
            <a:off x="5410200" y="1828800"/>
            <a:ext cx="609600" cy="0"/>
          </a:xfrm>
          <a:prstGeom prst="line">
            <a:avLst/>
          </a:prstGeom>
          <a:ln>
            <a:solidFill>
              <a:srgbClr val="E7401F"/>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7239000" y="1371600"/>
            <a:ext cx="1333193" cy="646331"/>
          </a:xfrm>
          <a:prstGeom prst="rect">
            <a:avLst/>
          </a:prstGeom>
          <a:noFill/>
        </p:spPr>
        <p:txBody>
          <a:bodyPr wrap="none" rtlCol="0">
            <a:spAutoFit/>
          </a:bodyPr>
          <a:lstStyle/>
          <a:p>
            <a:r>
              <a:rPr lang="en-US" sz="3600" dirty="0" smtClean="0">
                <a:solidFill>
                  <a:srgbClr val="F54F0C"/>
                </a:solidFill>
              </a:rPr>
              <a:t>90.0%</a:t>
            </a:r>
            <a:endParaRPr lang="en-US" sz="3600" dirty="0">
              <a:solidFill>
                <a:srgbClr val="F54F0C"/>
              </a:solidFill>
            </a:endParaRPr>
          </a:p>
        </p:txBody>
      </p:sp>
    </p:spTree>
    <p:extLst>
      <p:ext uri="{BB962C8B-B14F-4D97-AF65-F5344CB8AC3E}">
        <p14:creationId xmlns:p14="http://schemas.microsoft.com/office/powerpoint/2010/main" val="19310008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274638"/>
            <a:ext cx="8686800" cy="1143000"/>
          </a:xfrm>
        </p:spPr>
        <p:txBody>
          <a:bodyPr>
            <a:noAutofit/>
          </a:bodyPr>
          <a:lstStyle/>
          <a:p>
            <a:pPr algn="l"/>
            <a:r>
              <a:rPr lang="en-US" sz="5400" dirty="0" smtClean="0">
                <a:solidFill>
                  <a:srgbClr val="FFFF00"/>
                </a:solidFill>
              </a:rPr>
              <a:t> </a:t>
            </a:r>
            <a:endParaRPr lang="en-US" sz="5400" b="1" dirty="0">
              <a:solidFill>
                <a:srgbClr val="FFFF00"/>
              </a:solidFill>
            </a:endParaRPr>
          </a:p>
        </p:txBody>
      </p:sp>
      <p:sp>
        <p:nvSpPr>
          <p:cNvPr id="6" name="Content Placeholder 4"/>
          <p:cNvSpPr>
            <a:spLocks noGrp="1"/>
          </p:cNvSpPr>
          <p:nvPr>
            <p:ph idx="1"/>
          </p:nvPr>
        </p:nvSpPr>
        <p:spPr>
          <a:xfrm>
            <a:off x="457200" y="25400"/>
            <a:ext cx="8382000" cy="1600200"/>
          </a:xfrm>
        </p:spPr>
        <p:txBody>
          <a:bodyPr>
            <a:normAutofit/>
          </a:bodyPr>
          <a:lstStyle/>
          <a:p>
            <a:pPr marL="0" indent="0" algn="ctr">
              <a:buNone/>
            </a:pPr>
            <a:r>
              <a:rPr lang="en-US" sz="6600" dirty="0" smtClean="0">
                <a:solidFill>
                  <a:srgbClr val="FFFF00"/>
                </a:solidFill>
              </a:rPr>
              <a:t>Early Elective Delivery</a:t>
            </a:r>
            <a:endParaRPr lang="en-US" sz="6000" dirty="0" smtClean="0">
              <a:solidFill>
                <a:srgbClr val="FFFF00"/>
              </a:solidFill>
            </a:endParaRPr>
          </a:p>
        </p:txBody>
      </p:sp>
      <p:sp>
        <p:nvSpPr>
          <p:cNvPr id="8" name="TextBox 7"/>
          <p:cNvSpPr txBox="1"/>
          <p:nvPr/>
        </p:nvSpPr>
        <p:spPr>
          <a:xfrm>
            <a:off x="291822" y="5349895"/>
            <a:ext cx="8852178" cy="1508105"/>
          </a:xfrm>
          <a:prstGeom prst="rect">
            <a:avLst/>
          </a:prstGeom>
          <a:noFill/>
        </p:spPr>
        <p:txBody>
          <a:bodyPr wrap="none" rtlCol="0">
            <a:spAutoFit/>
          </a:bodyPr>
          <a:lstStyle/>
          <a:p>
            <a:pPr algn="ctr"/>
            <a:r>
              <a:rPr lang="en-US" sz="3600" i="1" dirty="0">
                <a:solidFill>
                  <a:srgbClr val="FFFF00"/>
                </a:solidFill>
              </a:rPr>
              <a:t>Oregon Health System Transformation Report</a:t>
            </a:r>
          </a:p>
          <a:p>
            <a:pPr algn="ctr"/>
            <a:r>
              <a:rPr lang="en-US" sz="3600" i="1" dirty="0">
                <a:solidFill>
                  <a:srgbClr val="FFFF00"/>
                </a:solidFill>
              </a:rPr>
              <a:t>Oregon Health Authority  December, 2014</a:t>
            </a:r>
            <a:r>
              <a:rPr lang="en-US" sz="1600" i="1" dirty="0">
                <a:solidFill>
                  <a:srgbClr val="FFFF00"/>
                </a:solidFill>
              </a:rPr>
              <a:t>   </a:t>
            </a:r>
            <a:endParaRPr lang="en-US" sz="1600" dirty="0">
              <a:solidFill>
                <a:srgbClr val="FFFF00"/>
              </a:solidFill>
            </a:endParaRPr>
          </a:p>
          <a:p>
            <a:pPr algn="ctr"/>
            <a:r>
              <a:rPr lang="en-US" sz="2000" i="1" dirty="0" smtClean="0">
                <a:solidFill>
                  <a:srgbClr val="FFFF00"/>
                </a:solidFill>
              </a:rPr>
              <a:t> </a:t>
            </a:r>
            <a:endParaRPr lang="en-US" sz="2000" dirty="0">
              <a:solidFill>
                <a:srgbClr val="FFFF00"/>
              </a:solidFill>
            </a:endParaRPr>
          </a:p>
        </p:txBody>
      </p:sp>
      <p:sp>
        <p:nvSpPr>
          <p:cNvPr id="5" name="TextBox 4"/>
          <p:cNvSpPr txBox="1"/>
          <p:nvPr/>
        </p:nvSpPr>
        <p:spPr>
          <a:xfrm>
            <a:off x="990600" y="4572000"/>
            <a:ext cx="7086600" cy="646331"/>
          </a:xfrm>
          <a:prstGeom prst="rect">
            <a:avLst/>
          </a:prstGeom>
          <a:noFill/>
        </p:spPr>
        <p:txBody>
          <a:bodyPr wrap="square" rtlCol="0">
            <a:spAutoFit/>
          </a:bodyPr>
          <a:lstStyle/>
          <a:p>
            <a:r>
              <a:rPr lang="en-US" sz="3600" dirty="0" smtClean="0"/>
              <a:t>   2011	       2013		   2014</a:t>
            </a:r>
            <a:endParaRPr lang="en-US" sz="3600" dirty="0"/>
          </a:p>
        </p:txBody>
      </p:sp>
      <p:sp>
        <p:nvSpPr>
          <p:cNvPr id="11" name="Cube 10"/>
          <p:cNvSpPr/>
          <p:nvPr/>
        </p:nvSpPr>
        <p:spPr>
          <a:xfrm>
            <a:off x="1371600" y="2743200"/>
            <a:ext cx="1216152" cy="1749552"/>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Cube 11"/>
          <p:cNvSpPr/>
          <p:nvPr/>
        </p:nvSpPr>
        <p:spPr>
          <a:xfrm>
            <a:off x="3505200" y="4114800"/>
            <a:ext cx="1216152" cy="301752"/>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Cube 12"/>
          <p:cNvSpPr/>
          <p:nvPr/>
        </p:nvSpPr>
        <p:spPr>
          <a:xfrm>
            <a:off x="5943600" y="4114800"/>
            <a:ext cx="1216152" cy="301752"/>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Minus 13"/>
          <p:cNvSpPr/>
          <p:nvPr/>
        </p:nvSpPr>
        <p:spPr>
          <a:xfrm>
            <a:off x="7162800" y="3657600"/>
            <a:ext cx="990600" cy="609600"/>
          </a:xfrm>
          <a:prstGeom prst="mathMinus">
            <a:avLst/>
          </a:prstGeom>
          <a:solidFill>
            <a:srgbClr val="E7401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4724400" y="2057400"/>
            <a:ext cx="3810000" cy="1138773"/>
          </a:xfrm>
          <a:prstGeom prst="rect">
            <a:avLst/>
          </a:prstGeom>
          <a:noFill/>
        </p:spPr>
        <p:txBody>
          <a:bodyPr wrap="square" rtlCol="0">
            <a:spAutoFit/>
          </a:bodyPr>
          <a:lstStyle/>
          <a:p>
            <a:endParaRPr lang="en-US" sz="3200" dirty="0" smtClean="0">
              <a:solidFill>
                <a:srgbClr val="FF6600"/>
              </a:solidFill>
            </a:endParaRPr>
          </a:p>
          <a:p>
            <a:r>
              <a:rPr lang="en-US" sz="3600" dirty="0" smtClean="0">
                <a:solidFill>
                  <a:srgbClr val="FF6600"/>
                </a:solidFill>
              </a:rPr>
              <a:t>2014 bench-mark</a:t>
            </a:r>
          </a:p>
        </p:txBody>
      </p:sp>
      <p:cxnSp>
        <p:nvCxnSpPr>
          <p:cNvPr id="17" name="Straight Connector 16"/>
          <p:cNvCxnSpPr/>
          <p:nvPr/>
        </p:nvCxnSpPr>
        <p:spPr>
          <a:xfrm>
            <a:off x="7010400" y="3505200"/>
            <a:ext cx="381000" cy="381000"/>
          </a:xfrm>
          <a:prstGeom prst="line">
            <a:avLst/>
          </a:prstGeom>
          <a:ln>
            <a:solidFill>
              <a:srgbClr val="E7401F"/>
            </a:solidFill>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3429000" y="3505200"/>
            <a:ext cx="1200820" cy="707886"/>
          </a:xfrm>
          <a:prstGeom prst="rect">
            <a:avLst/>
          </a:prstGeom>
        </p:spPr>
        <p:txBody>
          <a:bodyPr wrap="none">
            <a:spAutoFit/>
          </a:bodyPr>
          <a:lstStyle/>
          <a:p>
            <a:r>
              <a:rPr lang="en-US" sz="4000" dirty="0" smtClean="0">
                <a:solidFill>
                  <a:srgbClr val="FFFF00"/>
                </a:solidFill>
              </a:rPr>
              <a:t>2.6</a:t>
            </a:r>
            <a:r>
              <a:rPr lang="en-US" sz="4000" dirty="0">
                <a:solidFill>
                  <a:srgbClr val="FFFF00"/>
                </a:solidFill>
              </a:rPr>
              <a:t>%</a:t>
            </a:r>
          </a:p>
        </p:txBody>
      </p:sp>
      <p:sp>
        <p:nvSpPr>
          <p:cNvPr id="10" name="Rectangle 9"/>
          <p:cNvSpPr/>
          <p:nvPr/>
        </p:nvSpPr>
        <p:spPr>
          <a:xfrm>
            <a:off x="1295400" y="3733800"/>
            <a:ext cx="1460807" cy="707886"/>
          </a:xfrm>
          <a:prstGeom prst="rect">
            <a:avLst/>
          </a:prstGeom>
        </p:spPr>
        <p:txBody>
          <a:bodyPr wrap="none">
            <a:spAutoFit/>
          </a:bodyPr>
          <a:lstStyle/>
          <a:p>
            <a:r>
              <a:rPr lang="en-US" sz="4000" dirty="0" smtClean="0">
                <a:solidFill>
                  <a:srgbClr val="FFFF00"/>
                </a:solidFill>
              </a:rPr>
              <a:t>10.1%</a:t>
            </a:r>
            <a:endParaRPr lang="en-US" sz="4000" dirty="0">
              <a:solidFill>
                <a:srgbClr val="FFFF00"/>
              </a:solidFill>
            </a:endParaRPr>
          </a:p>
        </p:txBody>
      </p:sp>
      <p:sp>
        <p:nvSpPr>
          <p:cNvPr id="18" name="Rectangle 17"/>
          <p:cNvSpPr/>
          <p:nvPr/>
        </p:nvSpPr>
        <p:spPr>
          <a:xfrm>
            <a:off x="5867400" y="3505200"/>
            <a:ext cx="1200820" cy="707886"/>
          </a:xfrm>
          <a:prstGeom prst="rect">
            <a:avLst/>
          </a:prstGeom>
        </p:spPr>
        <p:txBody>
          <a:bodyPr wrap="none">
            <a:spAutoFit/>
          </a:bodyPr>
          <a:lstStyle/>
          <a:p>
            <a:r>
              <a:rPr lang="en-US" sz="4000" dirty="0" smtClean="0">
                <a:solidFill>
                  <a:srgbClr val="FFFF00"/>
                </a:solidFill>
              </a:rPr>
              <a:t>2.3%</a:t>
            </a:r>
            <a:endParaRPr lang="en-US" sz="4000" dirty="0">
              <a:solidFill>
                <a:srgbClr val="FFFF00"/>
              </a:solidFill>
            </a:endParaRPr>
          </a:p>
        </p:txBody>
      </p:sp>
      <p:sp>
        <p:nvSpPr>
          <p:cNvPr id="2" name="Rectangle 1"/>
          <p:cNvSpPr/>
          <p:nvPr/>
        </p:nvSpPr>
        <p:spPr>
          <a:xfrm>
            <a:off x="5943600" y="3048000"/>
            <a:ext cx="1099204" cy="646331"/>
          </a:xfrm>
          <a:prstGeom prst="rect">
            <a:avLst/>
          </a:prstGeom>
        </p:spPr>
        <p:txBody>
          <a:bodyPr wrap="none">
            <a:spAutoFit/>
          </a:bodyPr>
          <a:lstStyle/>
          <a:p>
            <a:r>
              <a:rPr lang="en-US" sz="3600" dirty="0">
                <a:solidFill>
                  <a:srgbClr val="FF6600"/>
                </a:solidFill>
              </a:rPr>
              <a:t>2.6%</a:t>
            </a:r>
          </a:p>
        </p:txBody>
      </p:sp>
    </p:spTree>
    <p:extLst>
      <p:ext uri="{BB962C8B-B14F-4D97-AF65-F5344CB8AC3E}">
        <p14:creationId xmlns:p14="http://schemas.microsoft.com/office/powerpoint/2010/main" val="14271595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274638"/>
            <a:ext cx="8686800" cy="1143000"/>
          </a:xfrm>
        </p:spPr>
        <p:txBody>
          <a:bodyPr>
            <a:noAutofit/>
          </a:bodyPr>
          <a:lstStyle/>
          <a:p>
            <a:pPr algn="l"/>
            <a:r>
              <a:rPr lang="en-US" sz="5400" dirty="0" smtClean="0">
                <a:solidFill>
                  <a:srgbClr val="FFFF00"/>
                </a:solidFill>
              </a:rPr>
              <a:t> </a:t>
            </a:r>
            <a:endParaRPr lang="en-US" sz="5400" b="1" dirty="0">
              <a:solidFill>
                <a:srgbClr val="FFFF00"/>
              </a:solidFill>
            </a:endParaRPr>
          </a:p>
        </p:txBody>
      </p:sp>
      <p:sp>
        <p:nvSpPr>
          <p:cNvPr id="6" name="Content Placeholder 4"/>
          <p:cNvSpPr>
            <a:spLocks noGrp="1"/>
          </p:cNvSpPr>
          <p:nvPr>
            <p:ph idx="1"/>
          </p:nvPr>
        </p:nvSpPr>
        <p:spPr>
          <a:xfrm>
            <a:off x="457200" y="25400"/>
            <a:ext cx="8382000" cy="1600200"/>
          </a:xfrm>
        </p:spPr>
        <p:txBody>
          <a:bodyPr>
            <a:normAutofit/>
          </a:bodyPr>
          <a:lstStyle/>
          <a:p>
            <a:pPr marL="0" indent="0" algn="ctr">
              <a:buNone/>
            </a:pPr>
            <a:r>
              <a:rPr lang="en-US" sz="4400" dirty="0" smtClean="0">
                <a:solidFill>
                  <a:srgbClr val="FFFF00"/>
                </a:solidFill>
              </a:rPr>
              <a:t>Congestive heart failure admissions</a:t>
            </a:r>
          </a:p>
          <a:p>
            <a:pPr marL="0" indent="0" algn="ctr">
              <a:buNone/>
            </a:pPr>
            <a:r>
              <a:rPr lang="en-US" dirty="0" smtClean="0">
                <a:solidFill>
                  <a:srgbClr val="FFFF00"/>
                </a:solidFill>
              </a:rPr>
              <a:t>Per 1,000,000 member years</a:t>
            </a:r>
            <a:endParaRPr lang="en-US" dirty="0" smtClean="0"/>
          </a:p>
        </p:txBody>
      </p:sp>
      <p:graphicFrame>
        <p:nvGraphicFramePr>
          <p:cNvPr id="2" name="Chart 1"/>
          <p:cNvGraphicFramePr/>
          <p:nvPr>
            <p:extLst>
              <p:ext uri="{D42A27DB-BD31-4B8C-83A1-F6EECF244321}">
                <p14:modId xmlns:p14="http://schemas.microsoft.com/office/powerpoint/2010/main" val="3304895236"/>
              </p:ext>
            </p:extLst>
          </p:nvPr>
        </p:nvGraphicFramePr>
        <p:xfrm>
          <a:off x="25400" y="1371600"/>
          <a:ext cx="9414416" cy="41910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685800" y="4953000"/>
            <a:ext cx="7086600" cy="769441"/>
          </a:xfrm>
          <a:prstGeom prst="rect">
            <a:avLst/>
          </a:prstGeom>
          <a:noFill/>
        </p:spPr>
        <p:txBody>
          <a:bodyPr wrap="square" rtlCol="0">
            <a:spAutoFit/>
          </a:bodyPr>
          <a:lstStyle/>
          <a:p>
            <a:r>
              <a:rPr lang="en-US" sz="4400" dirty="0" smtClean="0"/>
              <a:t>   2011	       2013</a:t>
            </a:r>
            <a:r>
              <a:rPr lang="en-US" sz="4400" dirty="0"/>
              <a:t> </a:t>
            </a:r>
            <a:r>
              <a:rPr lang="en-US" sz="4400" dirty="0" smtClean="0"/>
              <a:t>       2014</a:t>
            </a:r>
            <a:endParaRPr lang="en-US" sz="4400" dirty="0"/>
          </a:p>
        </p:txBody>
      </p:sp>
      <p:sp>
        <p:nvSpPr>
          <p:cNvPr id="9" name="TextBox 8"/>
          <p:cNvSpPr txBox="1"/>
          <p:nvPr/>
        </p:nvSpPr>
        <p:spPr>
          <a:xfrm>
            <a:off x="7162800" y="1600200"/>
            <a:ext cx="1752600" cy="3416320"/>
          </a:xfrm>
          <a:prstGeom prst="rect">
            <a:avLst/>
          </a:prstGeom>
          <a:noFill/>
        </p:spPr>
        <p:txBody>
          <a:bodyPr wrap="square" rtlCol="0">
            <a:spAutoFit/>
          </a:bodyPr>
          <a:lstStyle/>
          <a:p>
            <a:r>
              <a:rPr lang="en-US" sz="3600" dirty="0" smtClean="0">
                <a:solidFill>
                  <a:srgbClr val="FF6600"/>
                </a:solidFill>
              </a:rPr>
              <a:t>2014</a:t>
            </a:r>
          </a:p>
          <a:p>
            <a:r>
              <a:rPr lang="en-US" sz="3600" dirty="0" smtClean="0">
                <a:solidFill>
                  <a:srgbClr val="FF6600"/>
                </a:solidFill>
              </a:rPr>
              <a:t>bench</a:t>
            </a:r>
            <a:r>
              <a:rPr lang="en-US" sz="3600" dirty="0">
                <a:solidFill>
                  <a:srgbClr val="FF6600"/>
                </a:solidFill>
              </a:rPr>
              <a:t>-</a:t>
            </a:r>
          </a:p>
          <a:p>
            <a:r>
              <a:rPr lang="en-US" sz="3600" dirty="0">
                <a:solidFill>
                  <a:srgbClr val="FF6600"/>
                </a:solidFill>
              </a:rPr>
              <a:t>mark</a:t>
            </a:r>
          </a:p>
          <a:p>
            <a:r>
              <a:rPr lang="en-US" sz="3600" dirty="0" smtClean="0">
                <a:solidFill>
                  <a:srgbClr val="FF6600"/>
                </a:solidFill>
              </a:rPr>
              <a:t>264.9</a:t>
            </a:r>
          </a:p>
          <a:p>
            <a:r>
              <a:rPr lang="en-US" sz="3600" dirty="0" smtClean="0">
                <a:solidFill>
                  <a:srgbClr val="FF6600"/>
                </a:solidFill>
              </a:rPr>
              <a:t>Lower=</a:t>
            </a:r>
          </a:p>
          <a:p>
            <a:r>
              <a:rPr lang="en-US" sz="3600" dirty="0" smtClean="0">
                <a:solidFill>
                  <a:srgbClr val="FF6600"/>
                </a:solidFill>
              </a:rPr>
              <a:t>better</a:t>
            </a:r>
            <a:endParaRPr lang="en-US" sz="3600" dirty="0">
              <a:solidFill>
                <a:srgbClr val="FF6600"/>
              </a:solidFill>
            </a:endParaRPr>
          </a:p>
        </p:txBody>
      </p:sp>
      <p:sp>
        <p:nvSpPr>
          <p:cNvPr id="10" name="Minus 9"/>
          <p:cNvSpPr/>
          <p:nvPr/>
        </p:nvSpPr>
        <p:spPr>
          <a:xfrm>
            <a:off x="5867400" y="2133600"/>
            <a:ext cx="990600" cy="609600"/>
          </a:xfrm>
          <a:prstGeom prst="mathMinus">
            <a:avLst/>
          </a:prstGeom>
          <a:solidFill>
            <a:srgbClr val="E7401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3429000" y="3657600"/>
            <a:ext cx="1266191" cy="672941"/>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4000" dirty="0" smtClean="0">
                <a:solidFill>
                  <a:srgbClr val="FFFF00"/>
                </a:solidFill>
              </a:rPr>
              <a:t>294.3</a:t>
            </a:r>
            <a:endParaRPr lang="en-US" sz="4000" dirty="0">
              <a:solidFill>
                <a:srgbClr val="FFFF00"/>
              </a:solidFill>
            </a:endParaRPr>
          </a:p>
        </p:txBody>
      </p:sp>
      <p:sp>
        <p:nvSpPr>
          <p:cNvPr id="14" name="TextBox 13"/>
          <p:cNvSpPr txBox="1"/>
          <p:nvPr/>
        </p:nvSpPr>
        <p:spPr>
          <a:xfrm>
            <a:off x="1219200" y="3657600"/>
            <a:ext cx="1266191" cy="672941"/>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4000" dirty="0" smtClean="0">
                <a:solidFill>
                  <a:srgbClr val="FFFF00"/>
                </a:solidFill>
              </a:rPr>
              <a:t>345.0</a:t>
            </a:r>
            <a:endParaRPr lang="en-US" sz="4000" dirty="0">
              <a:solidFill>
                <a:srgbClr val="FFFF00"/>
              </a:solidFill>
            </a:endParaRPr>
          </a:p>
        </p:txBody>
      </p:sp>
      <p:sp>
        <p:nvSpPr>
          <p:cNvPr id="15" name="TextBox 14"/>
          <p:cNvSpPr txBox="1"/>
          <p:nvPr/>
        </p:nvSpPr>
        <p:spPr>
          <a:xfrm>
            <a:off x="5562600" y="3657600"/>
            <a:ext cx="1189991" cy="672941"/>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4000" dirty="0" smtClean="0">
                <a:solidFill>
                  <a:srgbClr val="FFFF00"/>
                </a:solidFill>
              </a:rPr>
              <a:t>204.8</a:t>
            </a:r>
            <a:endParaRPr lang="en-US" sz="4000" dirty="0">
              <a:solidFill>
                <a:srgbClr val="FFFF00"/>
              </a:solidFill>
            </a:endParaRPr>
          </a:p>
        </p:txBody>
      </p:sp>
      <p:cxnSp>
        <p:nvCxnSpPr>
          <p:cNvPr id="16" name="Straight Connector 15"/>
          <p:cNvCxnSpPr/>
          <p:nvPr/>
        </p:nvCxnSpPr>
        <p:spPr>
          <a:xfrm>
            <a:off x="6553200" y="2438400"/>
            <a:ext cx="762000" cy="1066800"/>
          </a:xfrm>
          <a:prstGeom prst="line">
            <a:avLst/>
          </a:prstGeom>
          <a:ln>
            <a:solidFill>
              <a:srgbClr val="E7401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408798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Shot 2014-09-27 at 7.40.34 AM.png"/>
          <p:cNvPicPr>
            <a:picLocks noGrp="1" noChangeAspect="1"/>
          </p:cNvPicPr>
          <p:nvPr>
            <p:ph idx="1"/>
          </p:nvPr>
        </p:nvPicPr>
        <p:blipFill>
          <a:blip r:embed="rId3">
            <a:extLst>
              <a:ext uri="{28A0092B-C50C-407E-A947-70E740481C1C}">
                <a14:useLocalDpi xmlns:a14="http://schemas.microsoft.com/office/drawing/2010/main" val="0"/>
              </a:ext>
            </a:extLst>
          </a:blip>
          <a:srcRect t="1144" b="1144"/>
          <a:stretch>
            <a:fillRect/>
          </a:stretch>
        </p:blipFill>
        <p:spPr>
          <a:xfrm>
            <a:off x="457200" y="685800"/>
            <a:ext cx="8229600" cy="5135563"/>
          </a:xfrm>
        </p:spPr>
      </p:pic>
    </p:spTree>
    <p:extLst>
      <p:ext uri="{BB962C8B-B14F-4D97-AF65-F5344CB8AC3E}">
        <p14:creationId xmlns:p14="http://schemas.microsoft.com/office/powerpoint/2010/main" val="28680523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274638"/>
            <a:ext cx="8686800" cy="1143000"/>
          </a:xfrm>
        </p:spPr>
        <p:txBody>
          <a:bodyPr>
            <a:noAutofit/>
          </a:bodyPr>
          <a:lstStyle/>
          <a:p>
            <a:pPr algn="l"/>
            <a:r>
              <a:rPr lang="en-US" sz="5400" dirty="0" smtClean="0">
                <a:solidFill>
                  <a:srgbClr val="FFFF00"/>
                </a:solidFill>
              </a:rPr>
              <a:t> </a:t>
            </a:r>
            <a:endParaRPr lang="en-US" sz="5400" b="1" dirty="0">
              <a:solidFill>
                <a:srgbClr val="FFFF00"/>
              </a:solidFill>
            </a:endParaRPr>
          </a:p>
        </p:txBody>
      </p:sp>
      <p:sp>
        <p:nvSpPr>
          <p:cNvPr id="6" name="Content Placeholder 4"/>
          <p:cNvSpPr>
            <a:spLocks noGrp="1"/>
          </p:cNvSpPr>
          <p:nvPr>
            <p:ph idx="1"/>
          </p:nvPr>
        </p:nvSpPr>
        <p:spPr>
          <a:xfrm>
            <a:off x="457200" y="25400"/>
            <a:ext cx="8382000" cy="1600200"/>
          </a:xfrm>
        </p:spPr>
        <p:txBody>
          <a:bodyPr>
            <a:normAutofit/>
          </a:bodyPr>
          <a:lstStyle/>
          <a:p>
            <a:pPr marL="0" indent="0" algn="ctr">
              <a:buNone/>
            </a:pPr>
            <a:r>
              <a:rPr lang="en-US" sz="6600" dirty="0" smtClean="0">
                <a:solidFill>
                  <a:srgbClr val="FFFF00"/>
                </a:solidFill>
              </a:rPr>
              <a:t>Diabetes HbA1c Control</a:t>
            </a:r>
            <a:endParaRPr lang="en-US" sz="6000" dirty="0" smtClean="0">
              <a:solidFill>
                <a:srgbClr val="FFFF00"/>
              </a:solidFill>
            </a:endParaRPr>
          </a:p>
        </p:txBody>
      </p:sp>
      <p:sp>
        <p:nvSpPr>
          <p:cNvPr id="8" name="TextBox 7"/>
          <p:cNvSpPr txBox="1"/>
          <p:nvPr/>
        </p:nvSpPr>
        <p:spPr>
          <a:xfrm>
            <a:off x="4625578" y="5349895"/>
            <a:ext cx="184666" cy="400110"/>
          </a:xfrm>
          <a:prstGeom prst="rect">
            <a:avLst/>
          </a:prstGeom>
          <a:noFill/>
        </p:spPr>
        <p:txBody>
          <a:bodyPr wrap="none" rtlCol="0">
            <a:spAutoFit/>
          </a:bodyPr>
          <a:lstStyle/>
          <a:p>
            <a:pPr algn="ctr"/>
            <a:r>
              <a:rPr lang="en-US" sz="2000" i="1" dirty="0" smtClean="0">
                <a:solidFill>
                  <a:srgbClr val="FFFF00"/>
                </a:solidFill>
              </a:rPr>
              <a:t> </a:t>
            </a:r>
            <a:endParaRPr lang="en-US" sz="2000" dirty="0">
              <a:solidFill>
                <a:srgbClr val="FFFF00"/>
              </a:solidFill>
            </a:endParaRPr>
          </a:p>
        </p:txBody>
      </p:sp>
      <p:sp>
        <p:nvSpPr>
          <p:cNvPr id="5" name="TextBox 4"/>
          <p:cNvSpPr txBox="1"/>
          <p:nvPr/>
        </p:nvSpPr>
        <p:spPr>
          <a:xfrm>
            <a:off x="152400" y="4572000"/>
            <a:ext cx="8458200" cy="646331"/>
          </a:xfrm>
          <a:prstGeom prst="rect">
            <a:avLst/>
          </a:prstGeom>
          <a:noFill/>
        </p:spPr>
        <p:txBody>
          <a:bodyPr wrap="square" rtlCol="0">
            <a:spAutoFit/>
          </a:bodyPr>
          <a:lstStyle/>
          <a:p>
            <a:r>
              <a:rPr lang="en-US" sz="3600" dirty="0" smtClean="0"/>
              <a:t>  2013 US Medicaid	        2014 Oregon CCOs 	</a:t>
            </a:r>
            <a:endParaRPr lang="en-US" sz="3600" dirty="0"/>
          </a:p>
        </p:txBody>
      </p:sp>
      <p:sp>
        <p:nvSpPr>
          <p:cNvPr id="11" name="Cube 10"/>
          <p:cNvSpPr/>
          <p:nvPr/>
        </p:nvSpPr>
        <p:spPr>
          <a:xfrm>
            <a:off x="5867400" y="1828800"/>
            <a:ext cx="1216152" cy="2663952"/>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Cube 11"/>
          <p:cNvSpPr/>
          <p:nvPr/>
        </p:nvSpPr>
        <p:spPr>
          <a:xfrm>
            <a:off x="1905000" y="1828800"/>
            <a:ext cx="1216152" cy="2587752"/>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5791200" y="3429000"/>
            <a:ext cx="1460807" cy="707886"/>
          </a:xfrm>
          <a:prstGeom prst="rect">
            <a:avLst/>
          </a:prstGeom>
        </p:spPr>
        <p:txBody>
          <a:bodyPr wrap="none">
            <a:spAutoFit/>
          </a:bodyPr>
          <a:lstStyle/>
          <a:p>
            <a:r>
              <a:rPr lang="en-US" sz="4000" dirty="0" smtClean="0">
                <a:solidFill>
                  <a:srgbClr val="FFFF00"/>
                </a:solidFill>
              </a:rPr>
              <a:t>78.2</a:t>
            </a:r>
            <a:r>
              <a:rPr lang="en-US" sz="4000" dirty="0">
                <a:solidFill>
                  <a:srgbClr val="FFFF00"/>
                </a:solidFill>
              </a:rPr>
              <a:t>%</a:t>
            </a:r>
          </a:p>
        </p:txBody>
      </p:sp>
      <p:sp>
        <p:nvSpPr>
          <p:cNvPr id="18" name="Rectangle 17"/>
          <p:cNvSpPr/>
          <p:nvPr/>
        </p:nvSpPr>
        <p:spPr>
          <a:xfrm>
            <a:off x="1828800" y="3352800"/>
            <a:ext cx="1071327" cy="707886"/>
          </a:xfrm>
          <a:prstGeom prst="rect">
            <a:avLst/>
          </a:prstGeom>
        </p:spPr>
        <p:txBody>
          <a:bodyPr wrap="none">
            <a:spAutoFit/>
          </a:bodyPr>
          <a:lstStyle/>
          <a:p>
            <a:r>
              <a:rPr lang="en-US" sz="4000" dirty="0" smtClean="0">
                <a:solidFill>
                  <a:srgbClr val="FFFF00"/>
                </a:solidFill>
              </a:rPr>
              <a:t>66%</a:t>
            </a:r>
            <a:endParaRPr lang="en-US" sz="4000" dirty="0">
              <a:solidFill>
                <a:srgbClr val="FFFF00"/>
              </a:solidFill>
            </a:endParaRPr>
          </a:p>
        </p:txBody>
      </p:sp>
    </p:spTree>
    <p:extLst>
      <p:ext uri="{BB962C8B-B14F-4D97-AF65-F5344CB8AC3E}">
        <p14:creationId xmlns:p14="http://schemas.microsoft.com/office/powerpoint/2010/main" val="362748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274638"/>
            <a:ext cx="8686800" cy="1143000"/>
          </a:xfrm>
        </p:spPr>
        <p:txBody>
          <a:bodyPr>
            <a:noAutofit/>
          </a:bodyPr>
          <a:lstStyle/>
          <a:p>
            <a:pPr algn="l"/>
            <a:r>
              <a:rPr lang="en-US" sz="5400" dirty="0" smtClean="0">
                <a:solidFill>
                  <a:srgbClr val="FFFF00"/>
                </a:solidFill>
              </a:rPr>
              <a:t> </a:t>
            </a:r>
            <a:endParaRPr lang="en-US" sz="5400" b="1" dirty="0">
              <a:solidFill>
                <a:srgbClr val="FFFF00"/>
              </a:solidFill>
            </a:endParaRPr>
          </a:p>
        </p:txBody>
      </p:sp>
      <p:sp>
        <p:nvSpPr>
          <p:cNvPr id="6" name="Content Placeholder 4"/>
          <p:cNvSpPr>
            <a:spLocks noGrp="1"/>
          </p:cNvSpPr>
          <p:nvPr>
            <p:ph idx="1"/>
          </p:nvPr>
        </p:nvSpPr>
        <p:spPr>
          <a:xfrm>
            <a:off x="457200" y="25400"/>
            <a:ext cx="8382000" cy="1600200"/>
          </a:xfrm>
        </p:spPr>
        <p:txBody>
          <a:bodyPr>
            <a:normAutofit/>
          </a:bodyPr>
          <a:lstStyle/>
          <a:p>
            <a:pPr marL="0" indent="0" algn="ctr">
              <a:buNone/>
            </a:pPr>
            <a:r>
              <a:rPr lang="en-US" sz="6600" dirty="0">
                <a:solidFill>
                  <a:srgbClr val="FFFF00"/>
                </a:solidFill>
              </a:rPr>
              <a:t>S</a:t>
            </a:r>
            <a:r>
              <a:rPr lang="en-US" sz="6000" dirty="0" smtClean="0">
                <a:solidFill>
                  <a:srgbClr val="FFFF00"/>
                </a:solidFill>
              </a:rPr>
              <a:t>atisfaction with care</a:t>
            </a:r>
          </a:p>
        </p:txBody>
      </p:sp>
      <p:sp>
        <p:nvSpPr>
          <p:cNvPr id="5" name="TextBox 4"/>
          <p:cNvSpPr txBox="1"/>
          <p:nvPr/>
        </p:nvSpPr>
        <p:spPr>
          <a:xfrm>
            <a:off x="914400" y="5105400"/>
            <a:ext cx="7086600" cy="646331"/>
          </a:xfrm>
          <a:prstGeom prst="rect">
            <a:avLst/>
          </a:prstGeom>
          <a:noFill/>
        </p:spPr>
        <p:txBody>
          <a:bodyPr wrap="square" rtlCol="0">
            <a:spAutoFit/>
          </a:bodyPr>
          <a:lstStyle/>
          <a:p>
            <a:r>
              <a:rPr lang="en-US" sz="3600" dirty="0" smtClean="0"/>
              <a:t>   2011	       2013		  2104</a:t>
            </a:r>
            <a:endParaRPr lang="en-US" sz="3600" dirty="0"/>
          </a:p>
        </p:txBody>
      </p:sp>
      <p:sp>
        <p:nvSpPr>
          <p:cNvPr id="11" name="Cube 10"/>
          <p:cNvSpPr/>
          <p:nvPr/>
        </p:nvSpPr>
        <p:spPr>
          <a:xfrm>
            <a:off x="1295400" y="2209800"/>
            <a:ext cx="1216152" cy="2663952"/>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Cube 11"/>
          <p:cNvSpPr/>
          <p:nvPr/>
        </p:nvSpPr>
        <p:spPr>
          <a:xfrm>
            <a:off x="3581400" y="2057400"/>
            <a:ext cx="1216152" cy="2816352"/>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Cube 12"/>
          <p:cNvSpPr/>
          <p:nvPr/>
        </p:nvSpPr>
        <p:spPr>
          <a:xfrm>
            <a:off x="6019800" y="2057400"/>
            <a:ext cx="1216152" cy="2816352"/>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Minus 13"/>
          <p:cNvSpPr/>
          <p:nvPr/>
        </p:nvSpPr>
        <p:spPr>
          <a:xfrm>
            <a:off x="6172200" y="1447800"/>
            <a:ext cx="990600" cy="609600"/>
          </a:xfrm>
          <a:prstGeom prst="mathMinus">
            <a:avLst/>
          </a:prstGeom>
          <a:solidFill>
            <a:srgbClr val="E7401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7620000" y="1981200"/>
            <a:ext cx="1524000" cy="2062103"/>
          </a:xfrm>
          <a:prstGeom prst="rect">
            <a:avLst/>
          </a:prstGeom>
          <a:noFill/>
        </p:spPr>
        <p:txBody>
          <a:bodyPr wrap="square" rtlCol="0">
            <a:spAutoFit/>
          </a:bodyPr>
          <a:lstStyle/>
          <a:p>
            <a:r>
              <a:rPr lang="en-US" sz="3200" dirty="0" smtClean="0">
                <a:solidFill>
                  <a:srgbClr val="FF6600"/>
                </a:solidFill>
              </a:rPr>
              <a:t>2014 bench-</a:t>
            </a:r>
          </a:p>
          <a:p>
            <a:r>
              <a:rPr lang="en-US" sz="3200" dirty="0" smtClean="0">
                <a:solidFill>
                  <a:srgbClr val="FF6600"/>
                </a:solidFill>
              </a:rPr>
              <a:t>mark</a:t>
            </a:r>
          </a:p>
          <a:p>
            <a:r>
              <a:rPr lang="en-US" sz="3200" dirty="0" smtClean="0">
                <a:solidFill>
                  <a:srgbClr val="FF6600"/>
                </a:solidFill>
              </a:rPr>
              <a:t>89%</a:t>
            </a:r>
            <a:endParaRPr lang="en-US" sz="3200" dirty="0">
              <a:solidFill>
                <a:srgbClr val="FF6600"/>
              </a:solidFill>
            </a:endParaRPr>
          </a:p>
        </p:txBody>
      </p:sp>
      <p:sp>
        <p:nvSpPr>
          <p:cNvPr id="17" name="TextBox 16"/>
          <p:cNvSpPr txBox="1"/>
          <p:nvPr/>
        </p:nvSpPr>
        <p:spPr>
          <a:xfrm>
            <a:off x="3505200" y="3657600"/>
            <a:ext cx="1395096" cy="64127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4000" dirty="0" smtClean="0">
                <a:solidFill>
                  <a:srgbClr val="FFFF00"/>
                </a:solidFill>
              </a:rPr>
              <a:t>83.1%</a:t>
            </a:r>
            <a:endParaRPr lang="en-US" sz="4000" dirty="0">
              <a:solidFill>
                <a:srgbClr val="FFFF00"/>
              </a:solidFill>
            </a:endParaRPr>
          </a:p>
        </p:txBody>
      </p:sp>
      <p:sp>
        <p:nvSpPr>
          <p:cNvPr id="18" name="TextBox 17"/>
          <p:cNvSpPr txBox="1"/>
          <p:nvPr/>
        </p:nvSpPr>
        <p:spPr>
          <a:xfrm>
            <a:off x="1219200" y="3733800"/>
            <a:ext cx="1266191" cy="672941"/>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4000" dirty="0" smtClean="0">
                <a:solidFill>
                  <a:srgbClr val="FFFF00"/>
                </a:solidFill>
              </a:rPr>
              <a:t>78%</a:t>
            </a:r>
            <a:endParaRPr lang="en-US" sz="4000" dirty="0">
              <a:solidFill>
                <a:srgbClr val="FFFF00"/>
              </a:solidFill>
            </a:endParaRPr>
          </a:p>
        </p:txBody>
      </p:sp>
      <p:sp>
        <p:nvSpPr>
          <p:cNvPr id="19" name="TextBox 18"/>
          <p:cNvSpPr txBox="1"/>
          <p:nvPr/>
        </p:nvSpPr>
        <p:spPr>
          <a:xfrm>
            <a:off x="5910456" y="3733800"/>
            <a:ext cx="1266191" cy="672941"/>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4000" dirty="0" smtClean="0">
                <a:solidFill>
                  <a:srgbClr val="FFFF00"/>
                </a:solidFill>
              </a:rPr>
              <a:t>84.6%</a:t>
            </a:r>
            <a:endParaRPr lang="en-US" sz="4000" dirty="0">
              <a:solidFill>
                <a:srgbClr val="FFFF00"/>
              </a:solidFill>
            </a:endParaRPr>
          </a:p>
        </p:txBody>
      </p:sp>
      <p:cxnSp>
        <p:nvCxnSpPr>
          <p:cNvPr id="20" name="Straight Connector 19"/>
          <p:cNvCxnSpPr/>
          <p:nvPr/>
        </p:nvCxnSpPr>
        <p:spPr>
          <a:xfrm>
            <a:off x="7010400" y="1790700"/>
            <a:ext cx="685800" cy="1943100"/>
          </a:xfrm>
          <a:prstGeom prst="line">
            <a:avLst/>
          </a:prstGeom>
          <a:ln>
            <a:solidFill>
              <a:srgbClr val="E7401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329092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endParaRPr kumimoji="0" lang="en-US" sz="1800" b="0" i="0" u="none" strike="noStrike" cap="none" normalizeH="0" baseline="0" dirty="0" smtClean="0">
              <a:ln>
                <a:noFill/>
              </a:ln>
              <a:solidFill>
                <a:schemeClr val="tx1"/>
              </a:solidFill>
              <a:effectLst/>
              <a:latin typeface="Arial" pitchFamily="34" charset="0"/>
            </a:endParaRPr>
          </a:p>
        </p:txBody>
      </p:sp>
      <p:sp>
        <p:nvSpPr>
          <p:cNvPr id="51204" name="Rectangle 4"/>
          <p:cNvSpPr>
            <a:spLocks noChangeArrowheads="1"/>
          </p:cNvSpPr>
          <p:nvPr/>
        </p:nvSpPr>
        <p:spPr bwMode="auto">
          <a:xfrm>
            <a:off x="0" y="19240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endParaRPr kumimoji="0" lang="en-US" sz="1800" b="0" i="0" u="none" strike="noStrike" cap="none" normalizeH="0" baseline="0" dirty="0" smtClean="0">
              <a:ln>
                <a:noFill/>
              </a:ln>
              <a:solidFill>
                <a:schemeClr val="tx1"/>
              </a:solidFill>
              <a:effectLst/>
              <a:latin typeface="Arial" pitchFamily="34" charset="0"/>
            </a:endParaRPr>
          </a:p>
        </p:txBody>
      </p:sp>
      <p:sp>
        <p:nvSpPr>
          <p:cNvPr id="51205" name="Rectangle 5"/>
          <p:cNvSpPr>
            <a:spLocks noChangeArrowheads="1"/>
          </p:cNvSpPr>
          <p:nvPr/>
        </p:nvSpPr>
        <p:spPr bwMode="auto">
          <a:xfrm>
            <a:off x="0" y="5303222"/>
            <a:ext cx="9144000" cy="126188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endParaRPr kumimoji="0" lang="en-US" sz="1200" b="0" i="0" u="none" strike="noStrike" cap="none" normalizeH="0" baseline="0" dirty="0" smtClean="0">
              <a:ln>
                <a:noFill/>
              </a:ln>
              <a:solidFill>
                <a:schemeClr val="tx1"/>
              </a:solidFill>
              <a:effectLst/>
              <a:latin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r>
              <a:rPr kumimoji="0" lang="en-US" sz="2400" b="1" i="0" u="none" strike="noStrike" cap="none" normalizeH="0" baseline="0" dirty="0" smtClean="0">
                <a:ln>
                  <a:noFill/>
                </a:ln>
                <a:solidFill>
                  <a:schemeClr val="bg1"/>
                </a:solidFill>
                <a:effectLst/>
                <a:latin typeface="Arial" pitchFamily="34" charset="0"/>
                <a:ea typeface="Calibri" pitchFamily="34" charset="0"/>
                <a:cs typeface="Times New Roman" pitchFamily="18" charset="0"/>
              </a:rPr>
              <a:t>      </a:t>
            </a:r>
            <a:r>
              <a:rPr kumimoji="0" lang="en-US" sz="2400" i="0" u="none" strike="noStrike" cap="none" normalizeH="0" baseline="0" dirty="0" smtClean="0">
                <a:ln>
                  <a:noFill/>
                </a:ln>
                <a:solidFill>
                  <a:schemeClr val="bg1"/>
                </a:solidFill>
                <a:effectLst/>
                <a:latin typeface="Arial" pitchFamily="34" charset="0"/>
                <a:ea typeface="Calibri" pitchFamily="34" charset="0"/>
                <a:cs typeface="Times New Roman" pitchFamily="18" charset="0"/>
              </a:rPr>
              <a:t>  </a:t>
            </a:r>
            <a:r>
              <a:rPr kumimoji="0" lang="en-US" sz="2400" i="0" u="none" strike="noStrike" cap="none" normalizeH="0" baseline="0" smtClean="0">
                <a:ln>
                  <a:noFill/>
                </a:ln>
                <a:solidFill>
                  <a:schemeClr val="bg1"/>
                </a:solidFill>
                <a:effectLst/>
                <a:latin typeface="Arial" pitchFamily="34" charset="0"/>
                <a:ea typeface="Calibri" pitchFamily="34" charset="0"/>
                <a:cs typeface="Times New Roman" pitchFamily="18" charset="0"/>
              </a:rPr>
              <a:t> </a:t>
            </a:r>
            <a:r>
              <a:rPr kumimoji="0" lang="en-US" sz="3600" i="0" u="none" strike="noStrike" cap="none" normalizeH="0" baseline="0" smtClean="0">
                <a:ln>
                  <a:noFill/>
                </a:ln>
                <a:solidFill>
                  <a:schemeClr val="bg1"/>
                </a:solidFill>
                <a:effectLst/>
                <a:latin typeface="Arial" pitchFamily="34" charset="0"/>
                <a:ea typeface="Calibri" pitchFamily="34" charset="0"/>
                <a:cs typeface="Times New Roman" pitchFamily="18" charset="0"/>
              </a:rPr>
              <a:t>Rudolf </a:t>
            </a:r>
            <a:r>
              <a:rPr kumimoji="0" lang="en-US" sz="3600" i="0" u="none" strike="noStrike" cap="none" normalizeH="0" baseline="0" dirty="0" smtClean="0">
                <a:ln>
                  <a:noFill/>
                </a:ln>
                <a:solidFill>
                  <a:schemeClr val="bg1"/>
                </a:solidFill>
                <a:effectLst/>
                <a:latin typeface="Arial" pitchFamily="34" charset="0"/>
                <a:ea typeface="Calibri" pitchFamily="34" charset="0"/>
                <a:cs typeface="Times New Roman" pitchFamily="18" charset="0"/>
              </a:rPr>
              <a:t>Virchow</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i="0" u="none" strike="noStrike" cap="none" normalizeH="0" baseline="0" dirty="0" smtClean="0">
                <a:ln>
                  <a:noFill/>
                </a:ln>
                <a:solidFill>
                  <a:schemeClr val="bg1"/>
                </a:solidFill>
                <a:effectLst/>
                <a:latin typeface="Arial" pitchFamily="34" charset="0"/>
                <a:ea typeface="Calibri" pitchFamily="34" charset="0"/>
                <a:cs typeface="Times New Roman" pitchFamily="18" charset="0"/>
              </a:rPr>
              <a:t>          </a:t>
            </a:r>
            <a:r>
              <a:rPr kumimoji="0" lang="en-US" sz="2800" i="0" u="none" strike="noStrike" cap="none" normalizeH="0" baseline="0" dirty="0" smtClean="0">
                <a:ln>
                  <a:noFill/>
                </a:ln>
                <a:solidFill>
                  <a:schemeClr val="bg1"/>
                </a:solidFill>
                <a:effectLst/>
                <a:latin typeface="Arial" pitchFamily="34" charset="0"/>
                <a:ea typeface="Calibri" pitchFamily="34" charset="0"/>
                <a:cs typeface="Times New Roman" pitchFamily="18" charset="0"/>
              </a:rPr>
              <a:t>German Pathologist  University of Berlin, 1848</a:t>
            </a:r>
            <a:r>
              <a:rPr kumimoji="0" lang="en-US" sz="2400" b="0" i="0" u="none" strike="noStrike" cap="none" normalizeH="0" baseline="0" dirty="0" smtClean="0">
                <a:ln>
                  <a:noFill/>
                </a:ln>
                <a:solidFill>
                  <a:schemeClr val="bg1"/>
                </a:solidFill>
                <a:effectLst/>
                <a:latin typeface="Arial" pitchFamily="34" charset="0"/>
                <a:ea typeface="Calibri" pitchFamily="34" charset="0"/>
                <a:cs typeface="Times New Roman" pitchFamily="18" charset="0"/>
              </a:rPr>
              <a:t>               </a:t>
            </a:r>
            <a:r>
              <a:rPr kumimoji="0" lang="en-US" sz="14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endParaRPr kumimoji="0" lang="en-US" sz="1800" b="0" i="0" u="none" strike="noStrike" cap="none" normalizeH="0" baseline="0" dirty="0" smtClean="0">
              <a:ln>
                <a:noFill/>
              </a:ln>
              <a:solidFill>
                <a:schemeClr val="tx1"/>
              </a:solidFill>
              <a:effectLst/>
              <a:latin typeface="Arial" pitchFamily="34" charset="0"/>
            </a:endParaRPr>
          </a:p>
        </p:txBody>
      </p:sp>
      <p:sp>
        <p:nvSpPr>
          <p:cNvPr id="7" name="TextBox 6"/>
          <p:cNvSpPr txBox="1"/>
          <p:nvPr/>
        </p:nvSpPr>
        <p:spPr>
          <a:xfrm>
            <a:off x="0" y="381000"/>
            <a:ext cx="9144000" cy="2431435"/>
          </a:xfrm>
          <a:prstGeom prst="rect">
            <a:avLst/>
          </a:prstGeom>
          <a:noFill/>
        </p:spPr>
        <p:txBody>
          <a:bodyPr wrap="square" rtlCol="0">
            <a:spAutoFit/>
          </a:bodyPr>
          <a:lstStyle/>
          <a:p>
            <a:pPr lvl="0" algn="ctr" eaLnBrk="0" fontAlgn="base" hangingPunct="0">
              <a:spcBef>
                <a:spcPct val="0"/>
              </a:spcBef>
              <a:spcAft>
                <a:spcPct val="0"/>
              </a:spcAft>
            </a:pPr>
            <a:r>
              <a:rPr lang="en-US" sz="4400" dirty="0" smtClean="0">
                <a:solidFill>
                  <a:srgbClr val="FFFF00"/>
                </a:solidFill>
                <a:latin typeface="Arial" pitchFamily="34" charset="0"/>
                <a:ea typeface="Calibri" pitchFamily="34" charset="0"/>
                <a:cs typeface="Times New Roman" pitchFamily="18" charset="0"/>
              </a:rPr>
              <a:t>“All diseases have two causes: </a:t>
            </a:r>
          </a:p>
          <a:p>
            <a:pPr lvl="0" eaLnBrk="0" fontAlgn="base" hangingPunct="0">
              <a:spcBef>
                <a:spcPct val="0"/>
              </a:spcBef>
              <a:spcAft>
                <a:spcPct val="0"/>
              </a:spcAft>
            </a:pPr>
            <a:r>
              <a:rPr lang="en-US" sz="4400" dirty="0" smtClean="0">
                <a:solidFill>
                  <a:srgbClr val="FFFF00"/>
                </a:solidFill>
                <a:latin typeface="Arial" pitchFamily="34" charset="0"/>
                <a:ea typeface="Calibri" pitchFamily="34" charset="0"/>
                <a:cs typeface="Times New Roman" pitchFamily="18" charset="0"/>
              </a:rPr>
              <a:t>      one is </a:t>
            </a:r>
            <a:r>
              <a:rPr lang="en-US" sz="4400" b="1" spc="300" dirty="0" smtClean="0">
                <a:ln w="11430" cmpd="sng">
                  <a:solidFill>
                    <a:schemeClr val="accent1">
                      <a:tint val="10000"/>
                    </a:schemeClr>
                  </a:solidFill>
                  <a:prstDash val="solid"/>
                  <a:miter lim="800000"/>
                </a:ln>
                <a:solidFill>
                  <a:srgbClr val="2CFF06"/>
                </a:solidFill>
                <a:effectLst>
                  <a:glow rad="45500">
                    <a:schemeClr val="accent1">
                      <a:satMod val="220000"/>
                      <a:alpha val="35000"/>
                    </a:schemeClr>
                  </a:glow>
                </a:effectLst>
                <a:latin typeface="Arial" pitchFamily="34" charset="0"/>
                <a:ea typeface="Calibri" pitchFamily="34" charset="0"/>
                <a:cs typeface="Times New Roman" pitchFamily="18" charset="0"/>
              </a:rPr>
              <a:t>pathological</a:t>
            </a:r>
            <a:endParaRPr lang="en-US" sz="2400" b="1" spc="300" dirty="0" smtClean="0">
              <a:ln w="11430" cmpd="sng">
                <a:solidFill>
                  <a:schemeClr val="accent1">
                    <a:tint val="10000"/>
                  </a:schemeClr>
                </a:solidFill>
                <a:prstDash val="solid"/>
                <a:miter lim="800000"/>
              </a:ln>
              <a:solidFill>
                <a:srgbClr val="2CFF06"/>
              </a:solidFill>
              <a:effectLst>
                <a:glow rad="45500">
                  <a:schemeClr val="accent1">
                    <a:satMod val="220000"/>
                    <a:alpha val="35000"/>
                  </a:schemeClr>
                </a:glow>
              </a:effectLst>
              <a:latin typeface="Arial" pitchFamily="34" charset="0"/>
            </a:endParaRPr>
          </a:p>
          <a:p>
            <a:pPr lvl="0" algn="ctr" eaLnBrk="0" fontAlgn="base" hangingPunct="0">
              <a:spcBef>
                <a:spcPct val="0"/>
              </a:spcBef>
              <a:spcAft>
                <a:spcPct val="0"/>
              </a:spcAft>
            </a:pPr>
            <a:r>
              <a:rPr lang="en-US" sz="4400" dirty="0" smtClean="0">
                <a:solidFill>
                  <a:srgbClr val="FFFF00"/>
                </a:solidFill>
                <a:latin typeface="Arial" pitchFamily="34" charset="0"/>
                <a:ea typeface="Calibri" pitchFamily="34" charset="0"/>
                <a:cs typeface="Times New Roman" pitchFamily="18" charset="0"/>
              </a:rPr>
              <a:t>        		 the other — </a:t>
            </a:r>
            <a:r>
              <a:rPr lang="en-US" sz="4400" b="1" spc="300" dirty="0" smtClean="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latin typeface="Arial" pitchFamily="34" charset="0"/>
                <a:ea typeface="Calibri" pitchFamily="34" charset="0"/>
                <a:cs typeface="Times New Roman" pitchFamily="18" charset="0"/>
              </a:rPr>
              <a:t>political</a:t>
            </a:r>
            <a:r>
              <a:rPr lang="en-US" sz="4000" dirty="0" smtClean="0">
                <a:solidFill>
                  <a:srgbClr val="FFFF00"/>
                </a:solidFill>
                <a:latin typeface="Arial" pitchFamily="34" charset="0"/>
                <a:ea typeface="Calibri" pitchFamily="34" charset="0"/>
                <a:cs typeface="Times New Roman" pitchFamily="18" charset="0"/>
              </a:rPr>
              <a:t>.” </a:t>
            </a:r>
            <a:r>
              <a:rPr lang="en-US" sz="2000" dirty="0" smtClean="0">
                <a:latin typeface="Arial" pitchFamily="34" charset="0"/>
                <a:ea typeface="Calibri" pitchFamily="34" charset="0"/>
                <a:cs typeface="Times New Roman" pitchFamily="18" charset="0"/>
              </a:rPr>
              <a:t>	</a:t>
            </a:r>
            <a:endParaRPr lang="en-US" sz="2800" dirty="0" smtClean="0">
              <a:latin typeface="Arial" pitchFamily="34" charset="0"/>
            </a:endParaRPr>
          </a:p>
        </p:txBody>
      </p:sp>
      <p:pic>
        <p:nvPicPr>
          <p:cNvPr id="9" name="Picture 2"/>
          <p:cNvPicPr>
            <a:picLocks noChangeAspect="1" noChangeArrowheads="1"/>
          </p:cNvPicPr>
          <p:nvPr/>
        </p:nvPicPr>
        <p:blipFill>
          <a:blip r:embed="rId3" cstate="print"/>
          <a:srcRect l="35031" t="10345" r="35606" b="55173"/>
          <a:stretch>
            <a:fillRect/>
          </a:stretch>
        </p:blipFill>
        <p:spPr bwMode="auto">
          <a:xfrm>
            <a:off x="3124200" y="2895600"/>
            <a:ext cx="1905000" cy="2346960"/>
          </a:xfrm>
          <a:prstGeom prst="rect">
            <a:avLst/>
          </a:prstGeom>
          <a:noFill/>
          <a:ln w="25400">
            <a:solidFill>
              <a:srgbClr val="FF0000"/>
            </a:solidFill>
          </a:ln>
        </p:spPr>
      </p:pic>
    </p:spTree>
    <p:extLst>
      <p:ext uri="{BB962C8B-B14F-4D97-AF65-F5344CB8AC3E}">
        <p14:creationId xmlns:p14="http://schemas.microsoft.com/office/powerpoint/2010/main" val="3020573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1205"/>
                                        </p:tgtEl>
                                        <p:attrNameLst>
                                          <p:attrName>style.visibility</p:attrName>
                                        </p:attrNameLst>
                                      </p:cBhvr>
                                      <p:to>
                                        <p:strVal val="visible"/>
                                      </p:to>
                                    </p:set>
                                    <p:animEffect transition="in" filter="fade">
                                      <p:cBhvr>
                                        <p:cTn id="10" dur="2000"/>
                                        <p:tgtEl>
                                          <p:spTgt spid="51205"/>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dissolve">
                                      <p:cBhvr>
                                        <p:cTn id="18" dur="500"/>
                                        <p:tgtEl>
                                          <p:spTgt spid="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Effect transition="in" filter="dissolve">
                                      <p:cBhvr>
                                        <p:cTn id="23" dur="500"/>
                                        <p:tgtEl>
                                          <p:spTgt spid="7">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dissolve">
                                      <p:cBhvr>
                                        <p:cTn id="28"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5"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274638"/>
            <a:ext cx="8686800" cy="1143000"/>
          </a:xfrm>
        </p:spPr>
        <p:txBody>
          <a:bodyPr>
            <a:noAutofit/>
          </a:bodyPr>
          <a:lstStyle/>
          <a:p>
            <a:pPr algn="l"/>
            <a:r>
              <a:rPr lang="en-US" sz="5400" dirty="0" smtClean="0">
                <a:solidFill>
                  <a:srgbClr val="FFFF00"/>
                </a:solidFill>
              </a:rPr>
              <a:t> </a:t>
            </a:r>
            <a:endParaRPr lang="en-US" sz="5400" b="1" dirty="0">
              <a:solidFill>
                <a:srgbClr val="FFFF00"/>
              </a:solidFill>
            </a:endParaRPr>
          </a:p>
        </p:txBody>
      </p:sp>
      <p:sp>
        <p:nvSpPr>
          <p:cNvPr id="6" name="Content Placeholder 4"/>
          <p:cNvSpPr>
            <a:spLocks noGrp="1"/>
          </p:cNvSpPr>
          <p:nvPr>
            <p:ph idx="1"/>
          </p:nvPr>
        </p:nvSpPr>
        <p:spPr>
          <a:xfrm>
            <a:off x="457200" y="25400"/>
            <a:ext cx="8382000" cy="1600200"/>
          </a:xfrm>
        </p:spPr>
        <p:txBody>
          <a:bodyPr>
            <a:normAutofit/>
          </a:bodyPr>
          <a:lstStyle/>
          <a:p>
            <a:pPr marL="0" indent="0" algn="ctr">
              <a:buNone/>
            </a:pPr>
            <a:r>
              <a:rPr lang="en-US" sz="6600" dirty="0" smtClean="0">
                <a:solidFill>
                  <a:srgbClr val="FFFF00"/>
                </a:solidFill>
              </a:rPr>
              <a:t>Hypertension Control</a:t>
            </a:r>
            <a:endParaRPr lang="en-US" sz="6000" dirty="0" smtClean="0">
              <a:solidFill>
                <a:srgbClr val="FFFF00"/>
              </a:solidFill>
            </a:endParaRPr>
          </a:p>
        </p:txBody>
      </p:sp>
      <p:sp>
        <p:nvSpPr>
          <p:cNvPr id="8" name="TextBox 7"/>
          <p:cNvSpPr txBox="1"/>
          <p:nvPr/>
        </p:nvSpPr>
        <p:spPr>
          <a:xfrm>
            <a:off x="4625578" y="5349895"/>
            <a:ext cx="184666" cy="400110"/>
          </a:xfrm>
          <a:prstGeom prst="rect">
            <a:avLst/>
          </a:prstGeom>
          <a:noFill/>
        </p:spPr>
        <p:txBody>
          <a:bodyPr wrap="none" rtlCol="0">
            <a:spAutoFit/>
          </a:bodyPr>
          <a:lstStyle/>
          <a:p>
            <a:pPr algn="ctr"/>
            <a:r>
              <a:rPr lang="en-US" sz="2000" i="1" dirty="0" smtClean="0">
                <a:solidFill>
                  <a:srgbClr val="FFFF00"/>
                </a:solidFill>
              </a:rPr>
              <a:t> </a:t>
            </a:r>
            <a:endParaRPr lang="en-US" sz="2000" dirty="0">
              <a:solidFill>
                <a:srgbClr val="FFFF00"/>
              </a:solidFill>
            </a:endParaRPr>
          </a:p>
        </p:txBody>
      </p:sp>
      <p:sp>
        <p:nvSpPr>
          <p:cNvPr id="5" name="TextBox 4"/>
          <p:cNvSpPr txBox="1"/>
          <p:nvPr/>
        </p:nvSpPr>
        <p:spPr>
          <a:xfrm>
            <a:off x="152400" y="4572000"/>
            <a:ext cx="8458200" cy="646331"/>
          </a:xfrm>
          <a:prstGeom prst="rect">
            <a:avLst/>
          </a:prstGeom>
          <a:noFill/>
        </p:spPr>
        <p:txBody>
          <a:bodyPr wrap="square" rtlCol="0">
            <a:spAutoFit/>
          </a:bodyPr>
          <a:lstStyle/>
          <a:p>
            <a:r>
              <a:rPr lang="en-US" sz="3600" dirty="0" smtClean="0"/>
              <a:t>  2013 US Medicaid	        2014 Oregon CCOs 	</a:t>
            </a:r>
            <a:endParaRPr lang="en-US" sz="3600" dirty="0"/>
          </a:p>
        </p:txBody>
      </p:sp>
      <p:sp>
        <p:nvSpPr>
          <p:cNvPr id="11" name="Cube 10"/>
          <p:cNvSpPr/>
          <p:nvPr/>
        </p:nvSpPr>
        <p:spPr>
          <a:xfrm>
            <a:off x="5791200" y="2133600"/>
            <a:ext cx="1216152" cy="2359152"/>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Cube 11"/>
          <p:cNvSpPr/>
          <p:nvPr/>
        </p:nvSpPr>
        <p:spPr>
          <a:xfrm>
            <a:off x="1905000" y="2209800"/>
            <a:ext cx="1216152" cy="2206752"/>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5715000" y="3429000"/>
            <a:ext cx="1460807" cy="707886"/>
          </a:xfrm>
          <a:prstGeom prst="rect">
            <a:avLst/>
          </a:prstGeom>
        </p:spPr>
        <p:txBody>
          <a:bodyPr wrap="none">
            <a:spAutoFit/>
          </a:bodyPr>
          <a:lstStyle/>
          <a:p>
            <a:r>
              <a:rPr lang="en-US" sz="4000" dirty="0" smtClean="0">
                <a:solidFill>
                  <a:srgbClr val="FFFF00"/>
                </a:solidFill>
              </a:rPr>
              <a:t>64.4%</a:t>
            </a:r>
            <a:endParaRPr lang="en-US" sz="4000" dirty="0">
              <a:solidFill>
                <a:srgbClr val="FFFF00"/>
              </a:solidFill>
            </a:endParaRPr>
          </a:p>
        </p:txBody>
      </p:sp>
      <p:sp>
        <p:nvSpPr>
          <p:cNvPr id="18" name="Rectangle 17"/>
          <p:cNvSpPr/>
          <p:nvPr/>
        </p:nvSpPr>
        <p:spPr>
          <a:xfrm>
            <a:off x="1828800" y="3352800"/>
            <a:ext cx="1071327" cy="707886"/>
          </a:xfrm>
          <a:prstGeom prst="rect">
            <a:avLst/>
          </a:prstGeom>
        </p:spPr>
        <p:txBody>
          <a:bodyPr wrap="none">
            <a:spAutoFit/>
          </a:bodyPr>
          <a:lstStyle/>
          <a:p>
            <a:r>
              <a:rPr lang="en-US" sz="4000" dirty="0" smtClean="0">
                <a:solidFill>
                  <a:srgbClr val="FFFF00"/>
                </a:solidFill>
              </a:rPr>
              <a:t>64%</a:t>
            </a:r>
            <a:endParaRPr lang="en-US" sz="4000" dirty="0">
              <a:solidFill>
                <a:srgbClr val="FFFF00"/>
              </a:solidFill>
            </a:endParaRPr>
          </a:p>
        </p:txBody>
      </p:sp>
    </p:spTree>
    <p:extLst>
      <p:ext uri="{BB962C8B-B14F-4D97-AF65-F5344CB8AC3E}">
        <p14:creationId xmlns:p14="http://schemas.microsoft.com/office/powerpoint/2010/main" val="1481367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274638"/>
            <a:ext cx="8686800" cy="1143000"/>
          </a:xfrm>
        </p:spPr>
        <p:txBody>
          <a:bodyPr>
            <a:noAutofit/>
          </a:bodyPr>
          <a:lstStyle/>
          <a:p>
            <a:pPr algn="l"/>
            <a:r>
              <a:rPr lang="en-US" sz="5400" dirty="0" smtClean="0">
                <a:solidFill>
                  <a:srgbClr val="FFFF00"/>
                </a:solidFill>
              </a:rPr>
              <a:t> </a:t>
            </a:r>
            <a:endParaRPr lang="en-US" sz="5400" b="1" dirty="0">
              <a:solidFill>
                <a:srgbClr val="FFFF00"/>
              </a:solidFill>
            </a:endParaRPr>
          </a:p>
        </p:txBody>
      </p:sp>
      <p:sp>
        <p:nvSpPr>
          <p:cNvPr id="6" name="Content Placeholder 4"/>
          <p:cNvSpPr>
            <a:spLocks noGrp="1"/>
          </p:cNvSpPr>
          <p:nvPr>
            <p:ph idx="1"/>
          </p:nvPr>
        </p:nvSpPr>
        <p:spPr>
          <a:xfrm>
            <a:off x="457200" y="25400"/>
            <a:ext cx="8382000" cy="1346200"/>
          </a:xfrm>
        </p:spPr>
        <p:txBody>
          <a:bodyPr>
            <a:normAutofit fontScale="92500"/>
          </a:bodyPr>
          <a:lstStyle/>
          <a:p>
            <a:pPr marL="0" indent="0" algn="ctr">
              <a:buNone/>
            </a:pPr>
            <a:r>
              <a:rPr lang="en-US" sz="6600" dirty="0" smtClean="0">
                <a:solidFill>
                  <a:srgbClr val="FFFF00"/>
                </a:solidFill>
              </a:rPr>
              <a:t>Childhood Immunization</a:t>
            </a:r>
            <a:endParaRPr lang="en-US" sz="6000" dirty="0" smtClean="0">
              <a:solidFill>
                <a:srgbClr val="FFFF00"/>
              </a:solidFill>
            </a:endParaRPr>
          </a:p>
        </p:txBody>
      </p:sp>
      <p:sp>
        <p:nvSpPr>
          <p:cNvPr id="11" name="Cube 10"/>
          <p:cNvSpPr/>
          <p:nvPr/>
        </p:nvSpPr>
        <p:spPr>
          <a:xfrm>
            <a:off x="1219200" y="2743200"/>
            <a:ext cx="1216152" cy="1978152"/>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Cube 12"/>
          <p:cNvSpPr/>
          <p:nvPr/>
        </p:nvSpPr>
        <p:spPr>
          <a:xfrm>
            <a:off x="5943600" y="2590800"/>
            <a:ext cx="1216152" cy="2130552"/>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Minus 13"/>
          <p:cNvSpPr/>
          <p:nvPr/>
        </p:nvSpPr>
        <p:spPr>
          <a:xfrm>
            <a:off x="6172200" y="1676400"/>
            <a:ext cx="990600" cy="609600"/>
          </a:xfrm>
          <a:prstGeom prst="mathMinus">
            <a:avLst/>
          </a:prstGeom>
          <a:solidFill>
            <a:srgbClr val="E7401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2895600" y="1676400"/>
            <a:ext cx="3352800" cy="584776"/>
          </a:xfrm>
          <a:prstGeom prst="rect">
            <a:avLst/>
          </a:prstGeom>
          <a:noFill/>
        </p:spPr>
        <p:txBody>
          <a:bodyPr wrap="square" rtlCol="0">
            <a:spAutoFit/>
          </a:bodyPr>
          <a:lstStyle/>
          <a:p>
            <a:r>
              <a:rPr lang="en-US" sz="3200" dirty="0" smtClean="0">
                <a:solidFill>
                  <a:srgbClr val="FF6600"/>
                </a:solidFill>
              </a:rPr>
              <a:t>2014 bench-mark</a:t>
            </a:r>
          </a:p>
        </p:txBody>
      </p:sp>
      <p:sp>
        <p:nvSpPr>
          <p:cNvPr id="12" name="Cube 11"/>
          <p:cNvSpPr/>
          <p:nvPr/>
        </p:nvSpPr>
        <p:spPr>
          <a:xfrm>
            <a:off x="3505200" y="2819400"/>
            <a:ext cx="1216152" cy="1901952"/>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1143000" y="3733800"/>
            <a:ext cx="1266191" cy="672941"/>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4000" dirty="0" smtClean="0">
                <a:solidFill>
                  <a:srgbClr val="FFFF00"/>
                </a:solidFill>
              </a:rPr>
              <a:t>66%</a:t>
            </a:r>
            <a:endParaRPr lang="en-US" sz="4000" dirty="0">
              <a:solidFill>
                <a:srgbClr val="FFFF00"/>
              </a:solidFill>
            </a:endParaRPr>
          </a:p>
        </p:txBody>
      </p:sp>
      <p:sp>
        <p:nvSpPr>
          <p:cNvPr id="18" name="TextBox 17"/>
          <p:cNvSpPr txBox="1"/>
          <p:nvPr/>
        </p:nvSpPr>
        <p:spPr>
          <a:xfrm>
            <a:off x="3429000" y="3810000"/>
            <a:ext cx="1266191" cy="672941"/>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4000" dirty="0" smtClean="0">
                <a:solidFill>
                  <a:srgbClr val="FFFF00"/>
                </a:solidFill>
              </a:rPr>
              <a:t>65.3%</a:t>
            </a:r>
            <a:endParaRPr lang="en-US" sz="4000" dirty="0">
              <a:solidFill>
                <a:srgbClr val="FFFF00"/>
              </a:solidFill>
            </a:endParaRPr>
          </a:p>
        </p:txBody>
      </p:sp>
      <p:sp>
        <p:nvSpPr>
          <p:cNvPr id="19" name="TextBox 18"/>
          <p:cNvSpPr txBox="1"/>
          <p:nvPr/>
        </p:nvSpPr>
        <p:spPr>
          <a:xfrm>
            <a:off x="5867400" y="3810000"/>
            <a:ext cx="1266191" cy="672941"/>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4000" dirty="0" smtClean="0">
                <a:solidFill>
                  <a:srgbClr val="FFFF00"/>
                </a:solidFill>
              </a:rPr>
              <a:t>67.8%</a:t>
            </a:r>
            <a:endParaRPr lang="en-US" sz="4000" dirty="0">
              <a:solidFill>
                <a:srgbClr val="FFFF00"/>
              </a:solidFill>
            </a:endParaRPr>
          </a:p>
        </p:txBody>
      </p:sp>
      <p:sp>
        <p:nvSpPr>
          <p:cNvPr id="20" name="TextBox 19"/>
          <p:cNvSpPr txBox="1"/>
          <p:nvPr/>
        </p:nvSpPr>
        <p:spPr>
          <a:xfrm>
            <a:off x="990600" y="4953000"/>
            <a:ext cx="7086600" cy="646331"/>
          </a:xfrm>
          <a:prstGeom prst="rect">
            <a:avLst/>
          </a:prstGeom>
          <a:noFill/>
        </p:spPr>
        <p:txBody>
          <a:bodyPr wrap="square" rtlCol="0">
            <a:spAutoFit/>
          </a:bodyPr>
          <a:lstStyle/>
          <a:p>
            <a:r>
              <a:rPr lang="en-US" sz="3600" dirty="0" smtClean="0"/>
              <a:t> 2011	     2013		  2014</a:t>
            </a:r>
            <a:endParaRPr lang="en-US" sz="3600" dirty="0"/>
          </a:p>
        </p:txBody>
      </p:sp>
      <p:cxnSp>
        <p:nvCxnSpPr>
          <p:cNvPr id="21" name="Straight Connector 20"/>
          <p:cNvCxnSpPr>
            <a:stCxn id="14" idx="2"/>
          </p:cNvCxnSpPr>
          <p:nvPr/>
        </p:nvCxnSpPr>
        <p:spPr>
          <a:xfrm flipH="1">
            <a:off x="5943600" y="1981200"/>
            <a:ext cx="359904" cy="0"/>
          </a:xfrm>
          <a:prstGeom prst="line">
            <a:avLst/>
          </a:prstGeom>
          <a:ln>
            <a:solidFill>
              <a:srgbClr val="E7401F"/>
            </a:solidFill>
          </a:ln>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7086600" y="1676400"/>
            <a:ext cx="982661" cy="646331"/>
          </a:xfrm>
          <a:prstGeom prst="rect">
            <a:avLst/>
          </a:prstGeom>
        </p:spPr>
        <p:txBody>
          <a:bodyPr wrap="none">
            <a:spAutoFit/>
          </a:bodyPr>
          <a:lstStyle/>
          <a:p>
            <a:r>
              <a:rPr lang="en-US" sz="3600" dirty="0" smtClean="0">
                <a:solidFill>
                  <a:srgbClr val="F54F0C"/>
                </a:solidFill>
              </a:rPr>
              <a:t>82%</a:t>
            </a:r>
            <a:endParaRPr lang="en-US" sz="3600" dirty="0">
              <a:solidFill>
                <a:srgbClr val="F54F0C"/>
              </a:solidFill>
            </a:endParaRPr>
          </a:p>
        </p:txBody>
      </p:sp>
    </p:spTree>
    <p:extLst>
      <p:ext uri="{BB962C8B-B14F-4D97-AF65-F5344CB8AC3E}">
        <p14:creationId xmlns:p14="http://schemas.microsoft.com/office/powerpoint/2010/main" val="5762249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3352800"/>
          </a:xfrm>
        </p:spPr>
        <p:txBody>
          <a:bodyPr>
            <a:noAutofit/>
          </a:bodyPr>
          <a:lstStyle/>
          <a:p>
            <a:r>
              <a:rPr lang="en-US" sz="4800" dirty="0" smtClean="0">
                <a:solidFill>
                  <a:srgbClr val="FFFF00"/>
                </a:solidFill>
              </a:rPr>
              <a:t>“It is difficult to get a man to understand something, when his salary depends on his not understanding it.”</a:t>
            </a:r>
            <a:endParaRPr lang="en-US" sz="4800" dirty="0">
              <a:solidFill>
                <a:srgbClr val="FFFF00"/>
              </a:solidFill>
            </a:endParaRPr>
          </a:p>
        </p:txBody>
      </p:sp>
      <p:sp>
        <p:nvSpPr>
          <p:cNvPr id="3" name="Content Placeholder 2"/>
          <p:cNvSpPr>
            <a:spLocks noGrp="1"/>
          </p:cNvSpPr>
          <p:nvPr>
            <p:ph idx="1"/>
          </p:nvPr>
        </p:nvSpPr>
        <p:spPr>
          <a:xfrm>
            <a:off x="533400" y="6065837"/>
            <a:ext cx="8229600" cy="792163"/>
          </a:xfrm>
        </p:spPr>
        <p:txBody>
          <a:bodyPr>
            <a:normAutofit/>
          </a:bodyPr>
          <a:lstStyle/>
          <a:p>
            <a:pPr>
              <a:buNone/>
            </a:pPr>
            <a:r>
              <a:rPr lang="en-US" dirty="0" smtClean="0"/>
              <a:t>                     </a:t>
            </a:r>
            <a:r>
              <a:rPr lang="en-US" sz="3600" dirty="0" smtClean="0"/>
              <a:t> </a:t>
            </a:r>
            <a:r>
              <a:rPr lang="en-US" sz="3600" dirty="0" smtClean="0">
                <a:solidFill>
                  <a:schemeClr val="bg1"/>
                </a:solidFill>
              </a:rPr>
              <a:t>Upton Sinclair, 1906 </a:t>
            </a:r>
          </a:p>
          <a:p>
            <a:endParaRPr lang="en-US" dirty="0"/>
          </a:p>
        </p:txBody>
      </p:sp>
      <p:pic>
        <p:nvPicPr>
          <p:cNvPr id="50178" name="Picture 2" descr="http://www.biography.com/imported/images/Biography/Images/Profiles/S/Upton-Sinclair-9484897-1-402.jpg"/>
          <p:cNvPicPr>
            <a:picLocks noChangeAspect="1" noChangeArrowheads="1"/>
          </p:cNvPicPr>
          <p:nvPr/>
        </p:nvPicPr>
        <p:blipFill>
          <a:blip r:embed="rId3" cstate="print"/>
          <a:srcRect/>
          <a:stretch>
            <a:fillRect/>
          </a:stretch>
        </p:blipFill>
        <p:spPr bwMode="auto">
          <a:xfrm>
            <a:off x="3124200" y="3429000"/>
            <a:ext cx="2286000" cy="2286001"/>
          </a:xfrm>
          <a:prstGeom prst="rect">
            <a:avLst/>
          </a:prstGeom>
          <a:noFill/>
          <a:ln w="25400">
            <a:solidFill>
              <a:srgbClr val="FF0000"/>
            </a:solidFill>
          </a:ln>
        </p:spPr>
      </p:pic>
    </p:spTree>
    <p:extLst>
      <p:ext uri="{BB962C8B-B14F-4D97-AF65-F5344CB8AC3E}">
        <p14:creationId xmlns:p14="http://schemas.microsoft.com/office/powerpoint/2010/main" val="29871425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0178"/>
                                        </p:tgtEl>
                                        <p:attrNameLst>
                                          <p:attrName>style.visibility</p:attrName>
                                        </p:attrNameLst>
                                      </p:cBhvr>
                                      <p:to>
                                        <p:strVal val="visible"/>
                                      </p:to>
                                    </p:set>
                                    <p:animEffect transition="in" filter="fade">
                                      <p:cBhvr>
                                        <p:cTn id="10" dur="2000"/>
                                        <p:tgtEl>
                                          <p:spTgt spid="5017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5" name="Content Placeholder 4"/>
          <p:cNvSpPr>
            <a:spLocks noGrp="1"/>
          </p:cNvSpPr>
          <p:nvPr>
            <p:ph idx="1"/>
          </p:nvPr>
        </p:nvSpPr>
        <p:spPr/>
        <p:txBody>
          <a:bodyPr/>
          <a:lstStyle/>
          <a:p>
            <a:endParaRPr lang="en-US" dirty="0" smtClean="0"/>
          </a:p>
          <a:p>
            <a:endParaRPr lang="en-US" dirty="0" smtClean="0"/>
          </a:p>
          <a:p>
            <a:endParaRPr lang="en-US" dirty="0" smtClean="0"/>
          </a:p>
          <a:p>
            <a:endParaRPr lang="en-US" dirty="0" smtClean="0"/>
          </a:p>
          <a:p>
            <a:endParaRPr lang="en-US" dirty="0"/>
          </a:p>
        </p:txBody>
      </p:sp>
      <p:pic>
        <p:nvPicPr>
          <p:cNvPr id="2050" name="Picture 2" descr="The newly christened Providence Park, home of the Portland Timbers."/>
          <p:cNvPicPr>
            <a:picLocks noChangeAspect="1" noChangeArrowheads="1"/>
          </p:cNvPicPr>
          <p:nvPr/>
        </p:nvPicPr>
        <p:blipFill>
          <a:blip r:embed="rId3" cstate="print"/>
          <a:srcRect l="36533" t="1600" r="26133" b="36000"/>
          <a:stretch>
            <a:fillRect/>
          </a:stretch>
        </p:blipFill>
        <p:spPr bwMode="auto">
          <a:xfrm>
            <a:off x="1066800" y="3048000"/>
            <a:ext cx="2667000" cy="2971800"/>
          </a:xfrm>
          <a:prstGeom prst="rect">
            <a:avLst/>
          </a:prstGeom>
          <a:noFill/>
        </p:spPr>
      </p:pic>
      <p:pic>
        <p:nvPicPr>
          <p:cNvPr id="2052" name="Picture 4" descr="The Portland Timbers soccer club on Monday said the name of its stadium will change to Providence Park thanks to a naming rights deal with Providence Health &amp; Systems. The stadium has been known as Jeld-Wen Field since April 2011."/>
          <p:cNvPicPr>
            <a:picLocks noChangeAspect="1" noChangeArrowheads="1"/>
          </p:cNvPicPr>
          <p:nvPr/>
        </p:nvPicPr>
        <p:blipFill>
          <a:blip r:embed="rId4" cstate="print"/>
          <a:srcRect/>
          <a:stretch>
            <a:fillRect/>
          </a:stretch>
        </p:blipFill>
        <p:spPr bwMode="auto">
          <a:xfrm>
            <a:off x="5486400" y="3048000"/>
            <a:ext cx="2590800" cy="3009646"/>
          </a:xfrm>
          <a:prstGeom prst="rect">
            <a:avLst/>
          </a:prstGeom>
          <a:noFill/>
        </p:spPr>
      </p:pic>
      <p:pic>
        <p:nvPicPr>
          <p:cNvPr id="8" name="Picture 2" descr="Elizabeth Hayes: The naming game"/>
          <p:cNvPicPr>
            <a:picLocks noChangeAspect="1" noChangeArrowheads="1"/>
          </p:cNvPicPr>
          <p:nvPr/>
        </p:nvPicPr>
        <p:blipFill>
          <a:blip r:embed="rId5" cstate="print">
            <a:lum contrast="20000"/>
          </a:blip>
          <a:srcRect r="17778"/>
          <a:stretch>
            <a:fillRect/>
          </a:stretch>
        </p:blipFill>
        <p:spPr bwMode="auto">
          <a:xfrm>
            <a:off x="5486400" y="533400"/>
            <a:ext cx="2819400" cy="2286000"/>
          </a:xfrm>
          <a:prstGeom prst="rect">
            <a:avLst/>
          </a:prstGeom>
          <a:noFill/>
        </p:spPr>
      </p:pic>
      <p:pic>
        <p:nvPicPr>
          <p:cNvPr id="9" name="Picture 10" descr="https://fbexternal-a.akamaihd.net/safe_image.php?d=AQD0nSDMUjUw54W2&amp;w=398&amp;h=208&amp;url=http%3A%2F%2Fmedia.oregonlive.com%2Fplaybooks-profits%2Fphoto%2F13258980-standard.jpg&amp;cfs=1"/>
          <p:cNvPicPr>
            <a:picLocks noChangeAspect="1" noChangeArrowheads="1"/>
          </p:cNvPicPr>
          <p:nvPr/>
        </p:nvPicPr>
        <p:blipFill>
          <a:blip r:embed="rId6" cstate="print"/>
          <a:srcRect l="6937" r="20229"/>
          <a:stretch>
            <a:fillRect/>
          </a:stretch>
        </p:blipFill>
        <p:spPr bwMode="auto">
          <a:xfrm>
            <a:off x="914400" y="381000"/>
            <a:ext cx="3200400" cy="2285352"/>
          </a:xfrm>
          <a:prstGeom prst="rect">
            <a:avLst/>
          </a:prstGeom>
          <a:noFill/>
        </p:spPr>
      </p:pic>
      <p:sp>
        <p:nvSpPr>
          <p:cNvPr id="14" name="TextBox 13"/>
          <p:cNvSpPr txBox="1"/>
          <p:nvPr/>
        </p:nvSpPr>
        <p:spPr>
          <a:xfrm>
            <a:off x="533400" y="6172200"/>
            <a:ext cx="8305800" cy="461665"/>
          </a:xfrm>
          <a:prstGeom prst="rect">
            <a:avLst/>
          </a:prstGeom>
          <a:noFill/>
        </p:spPr>
        <p:txBody>
          <a:bodyPr wrap="square" rtlCol="0">
            <a:spAutoFit/>
          </a:bodyPr>
          <a:lstStyle/>
          <a:p>
            <a:r>
              <a:rPr lang="en-US" sz="2400" dirty="0" smtClean="0">
                <a:solidFill>
                  <a:srgbClr val="FFFF00"/>
                </a:solidFill>
              </a:rPr>
              <a:t>For profit companies behave the same as non-profit companies</a:t>
            </a:r>
            <a:endParaRPr lang="en-US" sz="2400" dirty="0">
              <a:solidFill>
                <a:srgbClr val="FFFF00"/>
              </a:solidFill>
            </a:endParaRPr>
          </a:p>
        </p:txBody>
      </p:sp>
    </p:spTree>
    <p:extLst>
      <p:ext uri="{BB962C8B-B14F-4D97-AF65-F5344CB8AC3E}">
        <p14:creationId xmlns:p14="http://schemas.microsoft.com/office/powerpoint/2010/main" val="30145713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2000"/>
                                        <p:tgtEl>
                                          <p:spTgt spid="205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52"/>
                                        </p:tgtEl>
                                        <p:attrNameLst>
                                          <p:attrName>style.visibility</p:attrName>
                                        </p:attrNameLst>
                                      </p:cBhvr>
                                      <p:to>
                                        <p:strVal val="visible"/>
                                      </p:to>
                                    </p:set>
                                    <p:animEffect transition="in" filter="fade">
                                      <p:cBhvr>
                                        <p:cTn id="22" dur="2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p:cNvPicPr>
          <p:nvPr>
            <p:ph idx="1"/>
          </p:nvPr>
        </p:nvPicPr>
        <p:blipFill>
          <a:blip r:embed="rId3">
            <a:extLst>
              <a:ext uri="{28A0092B-C50C-407E-A947-70E740481C1C}">
                <a14:useLocalDpi xmlns:a14="http://schemas.microsoft.com/office/drawing/2010/main" val="0"/>
              </a:ext>
            </a:extLst>
          </a:blip>
          <a:srcRect l="1997" r="1997"/>
          <a:stretch>
            <a:fillRect/>
          </a:stretch>
        </p:blipFill>
        <p:spPr bwMode="auto">
          <a:xfrm>
            <a:off x="457200" y="685800"/>
            <a:ext cx="8229600" cy="4525963"/>
          </a:xfrm>
          <a:prstGeom prst="rect">
            <a:avLst/>
          </a:prstGeom>
          <a:noFill/>
          <a:ln>
            <a:noFill/>
          </a:ln>
        </p:spPr>
      </p:pic>
    </p:spTree>
    <p:extLst>
      <p:ext uri="{BB962C8B-B14F-4D97-AF65-F5344CB8AC3E}">
        <p14:creationId xmlns:p14="http://schemas.microsoft.com/office/powerpoint/2010/main" val="135591001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495800" y="274638"/>
            <a:ext cx="4191000" cy="2239962"/>
          </a:xfrm>
        </p:spPr>
        <p:txBody>
          <a:bodyPr>
            <a:normAutofit/>
          </a:bodyPr>
          <a:lstStyle/>
          <a:p>
            <a:r>
              <a:rPr lang="en-US" dirty="0" smtClean="0">
                <a:solidFill>
                  <a:srgbClr val="FFFF00"/>
                </a:solidFill>
              </a:rPr>
              <a:t>Transition From Old System to New</a:t>
            </a:r>
            <a:endParaRPr lang="en-US" dirty="0">
              <a:solidFill>
                <a:srgbClr val="FFFF00"/>
              </a:solidFill>
            </a:endParaRPr>
          </a:p>
        </p:txBody>
      </p:sp>
      <p:pic>
        <p:nvPicPr>
          <p:cNvPr id="6" name="Picture 5"/>
          <p:cNvPicPr>
            <a:picLocks noChangeAspect="1"/>
          </p:cNvPicPr>
          <p:nvPr/>
        </p:nvPicPr>
        <p:blipFill rotWithShape="1">
          <a:blip r:embed="rId3"/>
          <a:srcRect l="1808" r="36608" b="12999"/>
          <a:stretch/>
        </p:blipFill>
        <p:spPr>
          <a:xfrm>
            <a:off x="4648200" y="2743200"/>
            <a:ext cx="3910579" cy="3358940"/>
          </a:xfrm>
          <a:prstGeom prst="rect">
            <a:avLst/>
          </a:prstGeom>
        </p:spPr>
      </p:pic>
      <p:pic>
        <p:nvPicPr>
          <p:cNvPr id="7" name="Content Placeholder 6"/>
          <p:cNvPicPr>
            <a:picLocks noGrp="1"/>
          </p:cNvPicPr>
          <p:nvPr>
            <p:ph idx="1"/>
          </p:nvPr>
        </p:nvPicPr>
        <p:blipFill rotWithShape="1">
          <a:blip r:embed="rId4">
            <a:extLst>
              <a:ext uri="{28A0092B-C50C-407E-A947-70E740481C1C}">
                <a14:useLocalDpi xmlns:a14="http://schemas.microsoft.com/office/drawing/2010/main" val="0"/>
              </a:ext>
            </a:extLst>
          </a:blip>
          <a:srcRect t="12557" b="28662"/>
          <a:stretch/>
        </p:blipFill>
        <p:spPr bwMode="auto">
          <a:xfrm>
            <a:off x="533400" y="634946"/>
            <a:ext cx="3581400" cy="5454488"/>
          </a:xfrm>
          <a:prstGeom prst="rect">
            <a:avLst/>
          </a:prstGeom>
          <a:noFill/>
          <a:ln>
            <a:noFill/>
          </a:ln>
        </p:spPr>
      </p:pic>
    </p:spTree>
    <p:extLst>
      <p:ext uri="{BB962C8B-B14F-4D97-AF65-F5344CB8AC3E}">
        <p14:creationId xmlns:p14="http://schemas.microsoft.com/office/powerpoint/2010/main" val="24119804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dirty="0" smtClean="0">
                <a:solidFill>
                  <a:srgbClr val="FFFF00"/>
                </a:solidFill>
              </a:rPr>
              <a:t>Churning</a:t>
            </a:r>
            <a:endParaRPr lang="en-US" sz="6600" dirty="0">
              <a:solidFill>
                <a:srgbClr val="FFFF00"/>
              </a:solidFill>
            </a:endParaRPr>
          </a:p>
        </p:txBody>
      </p:sp>
      <p:pic>
        <p:nvPicPr>
          <p:cNvPr id="4" name="Content Placeholder 3"/>
          <p:cNvPicPr>
            <a:picLocks noGrp="1"/>
          </p:cNvPicPr>
          <p:nvPr>
            <p:ph idx="1"/>
          </p:nvPr>
        </p:nvPicPr>
        <p:blipFill>
          <a:blip r:embed="rId3">
            <a:extLst>
              <a:ext uri="{28A0092B-C50C-407E-A947-70E740481C1C}">
                <a14:useLocalDpi xmlns:a14="http://schemas.microsoft.com/office/drawing/2010/main" val="0"/>
              </a:ext>
            </a:extLst>
          </a:blip>
          <a:srcRect t="8639" b="8639"/>
          <a:stretch>
            <a:fillRect/>
          </a:stretch>
        </p:blipFill>
        <p:spPr bwMode="auto">
          <a:prstGeom prst="rect">
            <a:avLst/>
          </a:prstGeom>
          <a:noFill/>
          <a:ln>
            <a:noFill/>
          </a:ln>
        </p:spPr>
      </p:pic>
      <p:pic>
        <p:nvPicPr>
          <p:cNvPr id="11" name="Picture 10"/>
          <p:cNvPicPr/>
          <p:nvPr/>
        </p:nvPicPr>
        <p:blipFill rotWithShape="1">
          <a:blip r:embed="rId4">
            <a:extLst>
              <a:ext uri="{28A0092B-C50C-407E-A947-70E740481C1C}">
                <a14:useLocalDpi xmlns:a14="http://schemas.microsoft.com/office/drawing/2010/main" val="0"/>
              </a:ext>
            </a:extLst>
          </a:blip>
          <a:srcRect l="31784" r="42597" b="85079"/>
          <a:stretch/>
        </p:blipFill>
        <p:spPr bwMode="auto">
          <a:xfrm rot="1734767">
            <a:off x="3657600" y="3733800"/>
            <a:ext cx="903287" cy="712470"/>
          </a:xfrm>
          <a:prstGeom prst="rect">
            <a:avLst/>
          </a:prstGeom>
          <a:noFill/>
          <a:ln>
            <a:noFill/>
          </a:ln>
          <a:extLst>
            <a:ext uri="{53640926-AAD7-44D8-BBD7-CCE9431645EC}">
              <a14:shadowObscured xmlns:a14="http://schemas.microsoft.com/office/drawing/2010/main"/>
            </a:ext>
          </a:extLst>
        </p:spPr>
      </p:pic>
      <p:pic>
        <p:nvPicPr>
          <p:cNvPr id="13" name="Picture 12"/>
          <p:cNvPicPr/>
          <p:nvPr/>
        </p:nvPicPr>
        <p:blipFill rotWithShape="1">
          <a:blip r:embed="rId5" cstate="print">
            <a:extLst>
              <a:ext uri="{28A0092B-C50C-407E-A947-70E740481C1C}">
                <a14:useLocalDpi xmlns:a14="http://schemas.microsoft.com/office/drawing/2010/main" val="0"/>
              </a:ext>
            </a:extLst>
          </a:blip>
          <a:srcRect l="29779" r="33769" b="90911"/>
          <a:stretch/>
        </p:blipFill>
        <p:spPr bwMode="auto">
          <a:xfrm rot="2536861">
            <a:off x="7162800" y="3048000"/>
            <a:ext cx="762000" cy="609600"/>
          </a:xfrm>
          <a:prstGeom prst="rect">
            <a:avLst/>
          </a:prstGeom>
          <a:noFill/>
          <a:ln>
            <a:noFill/>
          </a:ln>
          <a:extLst>
            <a:ext uri="{53640926-AAD7-44D8-BBD7-CCE9431645EC}">
              <a14:shadowObscured xmlns:a14="http://schemas.microsoft.com/office/drawing/2010/main"/>
            </a:ext>
          </a:extLst>
        </p:spPr>
      </p:pic>
      <p:pic>
        <p:nvPicPr>
          <p:cNvPr id="15" name="Picture 14"/>
          <p:cNvPicPr/>
          <p:nvPr/>
        </p:nvPicPr>
        <p:blipFill rotWithShape="1">
          <a:blip r:embed="rId6">
            <a:extLst>
              <a:ext uri="{28A0092B-C50C-407E-A947-70E740481C1C}">
                <a14:useLocalDpi xmlns:a14="http://schemas.microsoft.com/office/drawing/2010/main" val="0"/>
              </a:ext>
            </a:extLst>
          </a:blip>
          <a:srcRect l="34997" r="31672" b="86554"/>
          <a:stretch/>
        </p:blipFill>
        <p:spPr bwMode="auto">
          <a:xfrm rot="19724755">
            <a:off x="2209800" y="4038600"/>
            <a:ext cx="1037272" cy="741997"/>
          </a:xfrm>
          <a:prstGeom prst="rect">
            <a:avLst/>
          </a:prstGeom>
          <a:noFill/>
          <a:ln>
            <a:noFill/>
          </a:ln>
          <a:extLst>
            <a:ext uri="{53640926-AAD7-44D8-BBD7-CCE9431645EC}">
              <a14:shadowObscured xmlns:a14="http://schemas.microsoft.com/office/drawing/2010/main"/>
            </a:ext>
          </a:extLst>
        </p:spPr>
      </p:pic>
      <p:pic>
        <p:nvPicPr>
          <p:cNvPr id="18" name="Picture 17"/>
          <p:cNvPicPr/>
          <p:nvPr/>
        </p:nvPicPr>
        <p:blipFill rotWithShape="1">
          <a:blip r:embed="rId7" cstate="print">
            <a:extLst>
              <a:ext uri="{28A0092B-C50C-407E-A947-70E740481C1C}">
                <a14:useLocalDpi xmlns:a14="http://schemas.microsoft.com/office/drawing/2010/main" val="0"/>
              </a:ext>
            </a:extLst>
          </a:blip>
          <a:srcRect l="23577" t="11245" r="39246" b="32091"/>
          <a:stretch/>
        </p:blipFill>
        <p:spPr bwMode="auto">
          <a:xfrm>
            <a:off x="2286000" y="2209800"/>
            <a:ext cx="1143000" cy="770890"/>
          </a:xfrm>
          <a:prstGeom prst="rect">
            <a:avLst/>
          </a:prstGeom>
          <a:noFill/>
          <a:ln>
            <a:noFill/>
          </a:ln>
          <a:extLst>
            <a:ext uri="{53640926-AAD7-44D8-BBD7-CCE9431645EC}">
              <a14:shadowObscured xmlns:a14="http://schemas.microsoft.com/office/drawing/2010/main"/>
            </a:ext>
          </a:extLst>
        </p:spPr>
      </p:pic>
      <p:pic>
        <p:nvPicPr>
          <p:cNvPr id="19" name="Picture 18"/>
          <p:cNvPicPr/>
          <p:nvPr/>
        </p:nvPicPr>
        <p:blipFill rotWithShape="1">
          <a:blip r:embed="rId8" cstate="print">
            <a:extLst>
              <a:ext uri="{28A0092B-C50C-407E-A947-70E740481C1C}">
                <a14:useLocalDpi xmlns:a14="http://schemas.microsoft.com/office/drawing/2010/main" val="0"/>
              </a:ext>
            </a:extLst>
          </a:blip>
          <a:srcRect l="41682" t="9132" r="30007" b="47937"/>
          <a:stretch/>
        </p:blipFill>
        <p:spPr bwMode="auto">
          <a:xfrm>
            <a:off x="990600" y="2133600"/>
            <a:ext cx="663367" cy="895662"/>
          </a:xfrm>
          <a:prstGeom prst="rect">
            <a:avLst/>
          </a:prstGeom>
          <a:noFill/>
          <a:ln>
            <a:noFill/>
          </a:ln>
          <a:extLst>
            <a:ext uri="{53640926-AAD7-44D8-BBD7-CCE9431645EC}">
              <a14:shadowObscured xmlns:a14="http://schemas.microsoft.com/office/drawing/2010/main"/>
            </a:ext>
          </a:extLst>
        </p:spPr>
      </p:pic>
      <p:pic>
        <p:nvPicPr>
          <p:cNvPr id="20" name="Picture 19"/>
          <p:cNvPicPr/>
          <p:nvPr/>
        </p:nvPicPr>
        <p:blipFill rotWithShape="1">
          <a:blip r:embed="rId9">
            <a:extLst>
              <a:ext uri="{28A0092B-C50C-407E-A947-70E740481C1C}">
                <a14:useLocalDpi xmlns:a14="http://schemas.microsoft.com/office/drawing/2010/main" val="0"/>
              </a:ext>
            </a:extLst>
          </a:blip>
          <a:srcRect l="31933" t="21860" r="25483" b="38628"/>
          <a:stretch/>
        </p:blipFill>
        <p:spPr bwMode="auto">
          <a:xfrm rot="1464113">
            <a:off x="685800" y="4876800"/>
            <a:ext cx="1057971" cy="1043630"/>
          </a:xfrm>
          <a:prstGeom prst="rect">
            <a:avLst/>
          </a:prstGeom>
          <a:noFill/>
          <a:ln>
            <a:noFill/>
          </a:ln>
          <a:extLst>
            <a:ext uri="{53640926-AAD7-44D8-BBD7-CCE9431645EC}">
              <a14:shadowObscured xmlns:a14="http://schemas.microsoft.com/office/drawing/2010/main"/>
            </a:ext>
          </a:extLst>
        </p:spPr>
      </p:pic>
      <p:pic>
        <p:nvPicPr>
          <p:cNvPr id="21" name="Picture 20"/>
          <p:cNvPicPr/>
          <p:nvPr/>
        </p:nvPicPr>
        <p:blipFill rotWithShape="1">
          <a:blip r:embed="rId10">
            <a:extLst>
              <a:ext uri="{28A0092B-C50C-407E-A947-70E740481C1C}">
                <a14:useLocalDpi xmlns:a14="http://schemas.microsoft.com/office/drawing/2010/main" val="0"/>
              </a:ext>
            </a:extLst>
          </a:blip>
          <a:srcRect l="6186" t="16444" r="19228" b="47720"/>
          <a:stretch/>
        </p:blipFill>
        <p:spPr bwMode="auto">
          <a:xfrm>
            <a:off x="5257800" y="1752600"/>
            <a:ext cx="1599565" cy="1021715"/>
          </a:xfrm>
          <a:prstGeom prst="rect">
            <a:avLst/>
          </a:prstGeom>
          <a:noFill/>
          <a:ln>
            <a:noFill/>
          </a:ln>
          <a:extLst>
            <a:ext uri="{53640926-AAD7-44D8-BBD7-CCE9431645EC}">
              <a14:shadowObscured xmlns:a14="http://schemas.microsoft.com/office/drawing/2010/main"/>
            </a:ext>
          </a:extLst>
        </p:spPr>
      </p:pic>
      <p:pic>
        <p:nvPicPr>
          <p:cNvPr id="22" name="Picture 21"/>
          <p:cNvPicPr/>
          <p:nvPr/>
        </p:nvPicPr>
        <p:blipFill rotWithShape="1">
          <a:blip r:embed="rId11">
            <a:extLst>
              <a:ext uri="{28A0092B-C50C-407E-A947-70E740481C1C}">
                <a14:useLocalDpi xmlns:a14="http://schemas.microsoft.com/office/drawing/2010/main" val="0"/>
              </a:ext>
            </a:extLst>
          </a:blip>
          <a:srcRect t="8000" r="6344" b="16000"/>
          <a:stretch/>
        </p:blipFill>
        <p:spPr bwMode="auto">
          <a:xfrm rot="19868621">
            <a:off x="6324600" y="4419600"/>
            <a:ext cx="1610995" cy="1447800"/>
          </a:xfrm>
          <a:prstGeom prst="rect">
            <a:avLst/>
          </a:prstGeom>
          <a:noFill/>
          <a:ln>
            <a:noFill/>
          </a:ln>
          <a:extLst>
            <a:ext uri="{53640926-AAD7-44D8-BBD7-CCE9431645EC}">
              <a14:shadowObscured xmlns:a14="http://schemas.microsoft.com/office/drawing/2010/main"/>
            </a:ext>
          </a:extLst>
        </p:spPr>
      </p:pic>
      <p:sp>
        <p:nvSpPr>
          <p:cNvPr id="3" name="TextBox 2"/>
          <p:cNvSpPr txBox="1"/>
          <p:nvPr/>
        </p:nvSpPr>
        <p:spPr>
          <a:xfrm>
            <a:off x="533400" y="6172200"/>
            <a:ext cx="8382000" cy="523220"/>
          </a:xfrm>
          <a:prstGeom prst="rect">
            <a:avLst/>
          </a:prstGeom>
          <a:noFill/>
        </p:spPr>
        <p:txBody>
          <a:bodyPr wrap="square" rtlCol="0">
            <a:spAutoFit/>
          </a:bodyPr>
          <a:lstStyle/>
          <a:p>
            <a:r>
              <a:rPr lang="en-US" sz="2800" dirty="0" err="1" smtClean="0">
                <a:solidFill>
                  <a:srgbClr val="FFFFFF"/>
                </a:solidFill>
              </a:rPr>
              <a:t>Oregon.gov</a:t>
            </a:r>
            <a:r>
              <a:rPr lang="en-US" sz="2800" dirty="0" smtClean="0">
                <a:solidFill>
                  <a:srgbClr val="FFFFFF"/>
                </a:solidFill>
              </a:rPr>
              <a:t>/        Addressing Churn…   August 2014</a:t>
            </a:r>
            <a:endParaRPr lang="en-US" sz="2800" dirty="0">
              <a:solidFill>
                <a:srgbClr val="FFFFFF"/>
              </a:solidFill>
            </a:endParaRPr>
          </a:p>
        </p:txBody>
      </p:sp>
    </p:spTree>
    <p:extLst>
      <p:ext uri="{BB962C8B-B14F-4D97-AF65-F5344CB8AC3E}">
        <p14:creationId xmlns:p14="http://schemas.microsoft.com/office/powerpoint/2010/main" val="22234056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lstStyle/>
          <a:p>
            <a:r>
              <a:rPr lang="en-US" dirty="0" smtClean="0">
                <a:solidFill>
                  <a:srgbClr val="FFFF00"/>
                </a:solidFill>
              </a:rPr>
              <a:t>Yearly Reapplication</a:t>
            </a:r>
            <a:endParaRPr lang="en-US" dirty="0">
              <a:solidFill>
                <a:srgbClr val="FFFF00"/>
              </a:solidFill>
            </a:endParaRPr>
          </a:p>
        </p:txBody>
      </p:sp>
      <p:sp>
        <p:nvSpPr>
          <p:cNvPr id="3" name="Content Placeholder 2"/>
          <p:cNvSpPr>
            <a:spLocks noGrp="1"/>
          </p:cNvSpPr>
          <p:nvPr>
            <p:ph idx="1"/>
          </p:nvPr>
        </p:nvSpPr>
        <p:spPr/>
        <p:txBody>
          <a:bodyPr/>
          <a:lstStyle/>
          <a:p>
            <a:endParaRPr lang="en-US" dirty="0"/>
          </a:p>
          <a:p>
            <a:pPr marL="0" indent="0">
              <a:buNone/>
            </a:pPr>
            <a:endParaRPr lang="en-US" dirty="0"/>
          </a:p>
        </p:txBody>
      </p:sp>
      <p:pic>
        <p:nvPicPr>
          <p:cNvPr id="4" name="Picture 3" descr="Screen Shot 2015-09-28 at 5.18.1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30956">
            <a:off x="524553" y="1542188"/>
            <a:ext cx="6934200" cy="4525624"/>
          </a:xfrm>
          <a:prstGeom prst="rect">
            <a:avLst/>
          </a:prstGeom>
        </p:spPr>
      </p:pic>
      <p:pic>
        <p:nvPicPr>
          <p:cNvPr id="5" name="Picture 4"/>
          <p:cNvPicPr>
            <a:picLocks noChangeAspect="1"/>
          </p:cNvPicPr>
          <p:nvPr/>
        </p:nvPicPr>
        <p:blipFill>
          <a:blip r:embed="rId4"/>
          <a:stretch>
            <a:fillRect/>
          </a:stretch>
        </p:blipFill>
        <p:spPr>
          <a:xfrm>
            <a:off x="5029200" y="2743200"/>
            <a:ext cx="3429000" cy="3429000"/>
          </a:xfrm>
          <a:prstGeom prst="rect">
            <a:avLst/>
          </a:prstGeom>
        </p:spPr>
      </p:pic>
    </p:spTree>
    <p:extLst>
      <p:ext uri="{BB962C8B-B14F-4D97-AF65-F5344CB8AC3E}">
        <p14:creationId xmlns:p14="http://schemas.microsoft.com/office/powerpoint/2010/main" val="93534086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solidFill>
                  <a:srgbClr val="FFFF00"/>
                </a:solidFill>
              </a:rPr>
              <a:t>Financial Problems</a:t>
            </a:r>
            <a:endParaRPr lang="en-US" sz="4800" dirty="0">
              <a:solidFill>
                <a:srgbClr val="FFFF00"/>
              </a:solidFill>
            </a:endParaRPr>
          </a:p>
        </p:txBody>
      </p:sp>
      <p:pic>
        <p:nvPicPr>
          <p:cNvPr id="5" name="Content Placeholder 3"/>
          <p:cNvPicPr>
            <a:picLocks noGrp="1"/>
          </p:cNvPicPr>
          <p:nvPr>
            <p:ph idx="1"/>
          </p:nvPr>
        </p:nvPicPr>
        <p:blipFill rotWithShape="1">
          <a:blip r:embed="rId3" cstate="print">
            <a:extLst>
              <a:ext uri="{28A0092B-C50C-407E-A947-70E740481C1C}">
                <a14:useLocalDpi xmlns:a14="http://schemas.microsoft.com/office/drawing/2010/main" val="0"/>
              </a:ext>
            </a:extLst>
          </a:blip>
          <a:srcRect t="933" b="119"/>
          <a:stretch/>
        </p:blipFill>
        <p:spPr bwMode="auto">
          <a:xfrm flipH="1">
            <a:off x="1177790" y="1371600"/>
            <a:ext cx="6781800" cy="4256486"/>
          </a:xfrm>
          <a:prstGeom prst="rect">
            <a:avLst/>
          </a:prstGeom>
          <a:noFill/>
          <a:ln>
            <a:noFill/>
          </a:ln>
        </p:spPr>
      </p:pic>
      <p:sp>
        <p:nvSpPr>
          <p:cNvPr id="3" name="TextBox 2"/>
          <p:cNvSpPr txBox="1"/>
          <p:nvPr/>
        </p:nvSpPr>
        <p:spPr>
          <a:xfrm>
            <a:off x="2362200" y="2743200"/>
            <a:ext cx="3581400" cy="707886"/>
          </a:xfrm>
          <a:prstGeom prst="rect">
            <a:avLst/>
          </a:prstGeom>
          <a:noFill/>
        </p:spPr>
        <p:txBody>
          <a:bodyPr wrap="square" rtlCol="0">
            <a:spAutoFit/>
          </a:bodyPr>
          <a:lstStyle/>
          <a:p>
            <a:r>
              <a:rPr lang="en-US" sz="4000" dirty="0" smtClean="0">
                <a:solidFill>
                  <a:srgbClr val="FFFF00"/>
                </a:solidFill>
                <a:latin typeface="Baskerville SemiBold Italic"/>
                <a:cs typeface="Baskerville SemiBold Italic"/>
              </a:rPr>
              <a:t>$369 M in 2017</a:t>
            </a:r>
            <a:r>
              <a:rPr lang="en-US" sz="4000" dirty="0" smtClean="0">
                <a:solidFill>
                  <a:srgbClr val="FFFF00"/>
                </a:solidFill>
              </a:rPr>
              <a:t> </a:t>
            </a:r>
            <a:endParaRPr lang="en-US" sz="4000" dirty="0">
              <a:solidFill>
                <a:srgbClr val="FFFF00"/>
              </a:solidFill>
            </a:endParaRPr>
          </a:p>
        </p:txBody>
      </p:sp>
      <p:sp>
        <p:nvSpPr>
          <p:cNvPr id="4" name="TextBox 3"/>
          <p:cNvSpPr txBox="1"/>
          <p:nvPr/>
        </p:nvSpPr>
        <p:spPr>
          <a:xfrm>
            <a:off x="1143000" y="3733800"/>
            <a:ext cx="1905000" cy="1323439"/>
          </a:xfrm>
          <a:prstGeom prst="rect">
            <a:avLst/>
          </a:prstGeom>
          <a:noFill/>
        </p:spPr>
        <p:txBody>
          <a:bodyPr wrap="square" rtlCol="0">
            <a:spAutoFit/>
          </a:bodyPr>
          <a:lstStyle/>
          <a:p>
            <a:r>
              <a:rPr lang="en-US" sz="4000" i="1" dirty="0" smtClean="0">
                <a:solidFill>
                  <a:srgbClr val="FFFF00"/>
                </a:solidFill>
                <a:latin typeface="Baskerville SemiBold"/>
                <a:cs typeface="Baskerville SemiBold"/>
              </a:rPr>
              <a:t>$500 M</a:t>
            </a:r>
          </a:p>
          <a:p>
            <a:r>
              <a:rPr lang="en-US" sz="4000" i="1" dirty="0" smtClean="0">
                <a:solidFill>
                  <a:srgbClr val="FFFF00"/>
                </a:solidFill>
                <a:latin typeface="Baskerville SemiBold"/>
                <a:cs typeface="Baskerville SemiBold"/>
              </a:rPr>
              <a:t>in 2020</a:t>
            </a:r>
            <a:endParaRPr lang="en-US" sz="4000" i="1" dirty="0">
              <a:solidFill>
                <a:srgbClr val="FFFF00"/>
              </a:solidFill>
              <a:latin typeface="Baskerville SemiBold"/>
              <a:cs typeface="Baskerville SemiBold"/>
            </a:endParaRPr>
          </a:p>
        </p:txBody>
      </p:sp>
    </p:spTree>
    <p:extLst>
      <p:ext uri="{BB962C8B-B14F-4D97-AF65-F5344CB8AC3E}">
        <p14:creationId xmlns:p14="http://schemas.microsoft.com/office/powerpoint/2010/main" val="113716617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r>
              <a:rPr lang="en-US" sz="4800" dirty="0" smtClean="0">
                <a:solidFill>
                  <a:srgbClr val="FFFF00"/>
                </a:solidFill>
              </a:rPr>
              <a:t>Solutions?</a:t>
            </a:r>
            <a:endParaRPr lang="en-US" sz="4800" dirty="0">
              <a:solidFill>
                <a:srgbClr val="FFFF00"/>
              </a:solidFill>
            </a:endParaRPr>
          </a:p>
        </p:txBody>
      </p:sp>
      <p:sp>
        <p:nvSpPr>
          <p:cNvPr id="3" name="Content Placeholder 2"/>
          <p:cNvSpPr>
            <a:spLocks noGrp="1"/>
          </p:cNvSpPr>
          <p:nvPr>
            <p:ph idx="1"/>
          </p:nvPr>
        </p:nvSpPr>
        <p:spPr>
          <a:xfrm>
            <a:off x="457200" y="1295400"/>
            <a:ext cx="8229600" cy="5334000"/>
          </a:xfrm>
        </p:spPr>
        <p:txBody>
          <a:bodyPr>
            <a:normAutofit fontScale="85000" lnSpcReduction="10000"/>
          </a:bodyPr>
          <a:lstStyle/>
          <a:p>
            <a:endParaRPr lang="en-US" dirty="0"/>
          </a:p>
          <a:p>
            <a:pPr marL="520700" indent="-520700">
              <a:lnSpc>
                <a:spcPct val="120000"/>
              </a:lnSpc>
              <a:spcBef>
                <a:spcPts val="0"/>
              </a:spcBef>
              <a:spcAft>
                <a:spcPts val="600"/>
              </a:spcAft>
              <a:buFont typeface="+mj-lt"/>
              <a:buAutoNum type="arabicPeriod"/>
            </a:pPr>
            <a:r>
              <a:rPr lang="en-US" sz="5800" dirty="0" smtClean="0">
                <a:solidFill>
                  <a:schemeClr val="bg1">
                    <a:lumMod val="95000"/>
                  </a:schemeClr>
                </a:solidFill>
              </a:rPr>
              <a:t>Raise taxes</a:t>
            </a:r>
            <a:r>
              <a:rPr lang="en-US" sz="5800" dirty="0">
                <a:solidFill>
                  <a:schemeClr val="bg1">
                    <a:lumMod val="95000"/>
                  </a:schemeClr>
                </a:solidFill>
              </a:rPr>
              <a:t> </a:t>
            </a:r>
            <a:r>
              <a:rPr lang="en-US" sz="5800" dirty="0" smtClean="0">
                <a:solidFill>
                  <a:schemeClr val="bg1">
                    <a:lumMod val="95000"/>
                  </a:schemeClr>
                </a:solidFill>
              </a:rPr>
              <a:t>without changing benefits.</a:t>
            </a:r>
          </a:p>
          <a:p>
            <a:pPr marL="520700" indent="-520700">
              <a:lnSpc>
                <a:spcPct val="120000"/>
              </a:lnSpc>
              <a:spcBef>
                <a:spcPts val="0"/>
              </a:spcBef>
              <a:spcAft>
                <a:spcPts val="600"/>
              </a:spcAft>
              <a:buFont typeface="+mj-lt"/>
              <a:buAutoNum type="arabicPeriod"/>
            </a:pPr>
            <a:r>
              <a:rPr lang="en-US" sz="5800" dirty="0" smtClean="0">
                <a:solidFill>
                  <a:schemeClr val="bg1">
                    <a:lumMod val="95000"/>
                  </a:schemeClr>
                </a:solidFill>
              </a:rPr>
              <a:t>Cut </a:t>
            </a:r>
            <a:r>
              <a:rPr lang="en-US" sz="5800" dirty="0">
                <a:solidFill>
                  <a:schemeClr val="bg1">
                    <a:lumMod val="95000"/>
                  </a:schemeClr>
                </a:solidFill>
              </a:rPr>
              <a:t>other state </a:t>
            </a:r>
            <a:r>
              <a:rPr lang="en-US" sz="5800" dirty="0" smtClean="0">
                <a:solidFill>
                  <a:schemeClr val="bg1">
                    <a:lumMod val="95000"/>
                  </a:schemeClr>
                </a:solidFill>
              </a:rPr>
              <a:t>programs.</a:t>
            </a:r>
            <a:endParaRPr lang="en-US" sz="5800" dirty="0">
              <a:solidFill>
                <a:schemeClr val="bg1">
                  <a:lumMod val="95000"/>
                </a:schemeClr>
              </a:solidFill>
            </a:endParaRPr>
          </a:p>
          <a:p>
            <a:pPr marL="520700" indent="-520700">
              <a:lnSpc>
                <a:spcPct val="120000"/>
              </a:lnSpc>
              <a:spcBef>
                <a:spcPts val="0"/>
              </a:spcBef>
              <a:spcAft>
                <a:spcPts val="600"/>
              </a:spcAft>
              <a:buFont typeface="+mj-lt"/>
              <a:buAutoNum type="arabicPeriod"/>
            </a:pPr>
            <a:r>
              <a:rPr lang="en-US" sz="5800" dirty="0" smtClean="0">
                <a:solidFill>
                  <a:schemeClr val="bg1">
                    <a:lumMod val="95000"/>
                  </a:schemeClr>
                </a:solidFill>
              </a:rPr>
              <a:t>Reduce </a:t>
            </a:r>
            <a:r>
              <a:rPr lang="en-US" sz="5800" dirty="0">
                <a:solidFill>
                  <a:schemeClr val="bg1">
                    <a:lumMod val="95000"/>
                  </a:schemeClr>
                </a:solidFill>
              </a:rPr>
              <a:t>Medicaid eligibility. </a:t>
            </a:r>
            <a:endParaRPr lang="en-US" sz="5800" dirty="0" smtClean="0">
              <a:solidFill>
                <a:schemeClr val="bg1">
                  <a:lumMod val="95000"/>
                </a:schemeClr>
              </a:solidFill>
            </a:endParaRPr>
          </a:p>
          <a:p>
            <a:pPr marL="520700" indent="-520700">
              <a:lnSpc>
                <a:spcPct val="120000"/>
              </a:lnSpc>
              <a:spcBef>
                <a:spcPts val="0"/>
              </a:spcBef>
              <a:spcAft>
                <a:spcPts val="600"/>
              </a:spcAft>
              <a:buFont typeface="+mj-lt"/>
              <a:buAutoNum type="arabicPeriod"/>
            </a:pPr>
            <a:r>
              <a:rPr lang="en-US" sz="5800" dirty="0" smtClean="0">
                <a:solidFill>
                  <a:schemeClr val="bg1">
                    <a:lumMod val="95000"/>
                  </a:schemeClr>
                </a:solidFill>
              </a:rPr>
              <a:t>Cut </a:t>
            </a:r>
            <a:r>
              <a:rPr lang="en-US" sz="5800" dirty="0">
                <a:solidFill>
                  <a:schemeClr val="bg1">
                    <a:lumMod val="95000"/>
                  </a:schemeClr>
                </a:solidFill>
              </a:rPr>
              <a:t>benefits. </a:t>
            </a:r>
          </a:p>
        </p:txBody>
      </p:sp>
    </p:spTree>
    <p:extLst>
      <p:ext uri="{BB962C8B-B14F-4D97-AF65-F5344CB8AC3E}">
        <p14:creationId xmlns:p14="http://schemas.microsoft.com/office/powerpoint/2010/main" val="2990779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par>
                          <p:cTn id="8" fill="hold">
                            <p:stCondLst>
                              <p:cond delay="1000"/>
                            </p:stCondLst>
                            <p:childTnLst>
                              <p:par>
                                <p:cTn id="9" presetID="10" presetClass="entr" presetSubtype="0" fill="hold" nodeType="afterEffect">
                                  <p:stCondLst>
                                    <p:cond delay="50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par>
                          <p:cTn id="12" fill="hold">
                            <p:stCondLst>
                              <p:cond delay="2000"/>
                            </p:stCondLst>
                            <p:childTnLst>
                              <p:par>
                                <p:cTn id="13" presetID="10" presetClass="entr" presetSubtype="0" fill="hold" nodeType="afterEffect">
                                  <p:stCondLst>
                                    <p:cond delay="50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par>
                          <p:cTn id="16" fill="hold">
                            <p:stCondLst>
                              <p:cond delay="3000"/>
                            </p:stCondLst>
                            <p:childTnLst>
                              <p:par>
                                <p:cTn id="17" presetID="10" presetClass="entr" presetSubtype="0" fill="hold" nodeType="afterEffect">
                                  <p:stCondLst>
                                    <p:cond delay="50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838200"/>
            <a:ext cx="8229600" cy="2895600"/>
          </a:xfrm>
        </p:spPr>
        <p:txBody>
          <a:bodyPr>
            <a:noAutofit/>
          </a:bodyPr>
          <a:lstStyle/>
          <a:p>
            <a:r>
              <a:rPr lang="en-US" sz="7200" dirty="0">
                <a:solidFill>
                  <a:srgbClr val="FFFF00"/>
                </a:solidFill>
              </a:rPr>
              <a:t/>
            </a:r>
            <a:br>
              <a:rPr lang="en-US" sz="7200" dirty="0">
                <a:solidFill>
                  <a:srgbClr val="FFFF00"/>
                </a:solidFill>
              </a:rPr>
            </a:br>
            <a:r>
              <a:rPr lang="en-US" sz="7200" dirty="0" smtClean="0">
                <a:solidFill>
                  <a:srgbClr val="FFFF00"/>
                </a:solidFill>
              </a:rPr>
              <a:t/>
            </a:r>
            <a:br>
              <a:rPr lang="en-US" sz="7200" dirty="0" smtClean="0">
                <a:solidFill>
                  <a:srgbClr val="FFFF00"/>
                </a:solidFill>
              </a:rPr>
            </a:br>
            <a:r>
              <a:rPr lang="en-US" sz="7200" dirty="0" smtClean="0">
                <a:solidFill>
                  <a:srgbClr val="FFFF00"/>
                </a:solidFill>
              </a:rPr>
              <a:t>Coordinated Care Organizations</a:t>
            </a:r>
            <a:br>
              <a:rPr lang="en-US" sz="7200" dirty="0" smtClean="0">
                <a:solidFill>
                  <a:srgbClr val="FFFF00"/>
                </a:solidFill>
              </a:rPr>
            </a:br>
            <a:r>
              <a:rPr lang="en-US" sz="6000" dirty="0" smtClean="0">
                <a:solidFill>
                  <a:srgbClr val="CCFFCC"/>
                </a:solidFill>
              </a:rPr>
              <a:t>How Are They Doing?</a:t>
            </a:r>
            <a:r>
              <a:rPr lang="en-US" sz="7200" dirty="0" smtClean="0">
                <a:solidFill>
                  <a:srgbClr val="FFFF00"/>
                </a:solidFill>
              </a:rPr>
              <a:t/>
            </a:r>
            <a:br>
              <a:rPr lang="en-US" sz="7200" dirty="0" smtClean="0">
                <a:solidFill>
                  <a:srgbClr val="FFFF00"/>
                </a:solidFill>
              </a:rPr>
            </a:br>
            <a:r>
              <a:rPr lang="en-US" sz="7200" dirty="0" smtClean="0">
                <a:solidFill>
                  <a:srgbClr val="FFFF00"/>
                </a:solidFill>
              </a:rPr>
              <a:t/>
            </a:r>
            <a:br>
              <a:rPr lang="en-US" sz="7200" dirty="0" smtClean="0">
                <a:solidFill>
                  <a:srgbClr val="FFFF00"/>
                </a:solidFill>
              </a:rPr>
            </a:br>
            <a:r>
              <a:rPr lang="en-US" sz="3200" dirty="0" smtClean="0">
                <a:solidFill>
                  <a:schemeClr val="bg1"/>
                </a:solidFill>
              </a:rPr>
              <a:t>Michael C. Huntington M.D.</a:t>
            </a:r>
            <a:br>
              <a:rPr lang="en-US" sz="3200" dirty="0" smtClean="0">
                <a:solidFill>
                  <a:schemeClr val="bg1"/>
                </a:solidFill>
              </a:rPr>
            </a:br>
            <a:r>
              <a:rPr lang="en-US" sz="3200" dirty="0" smtClean="0">
                <a:solidFill>
                  <a:schemeClr val="bg1"/>
                </a:solidFill>
              </a:rPr>
              <a:t>Oregon Public Health Association Meeting</a:t>
            </a:r>
            <a:br>
              <a:rPr lang="en-US" sz="3200" dirty="0" smtClean="0">
                <a:solidFill>
                  <a:schemeClr val="bg1"/>
                </a:solidFill>
              </a:rPr>
            </a:br>
            <a:r>
              <a:rPr lang="en-US" sz="3200" dirty="0">
                <a:solidFill>
                  <a:schemeClr val="bg1"/>
                </a:solidFill>
              </a:rPr>
              <a:t>	</a:t>
            </a:r>
            <a:r>
              <a:rPr lang="en-US" sz="3200" dirty="0" smtClean="0">
                <a:solidFill>
                  <a:schemeClr val="bg1"/>
                </a:solidFill>
              </a:rPr>
              <a:t>October 13, 2015</a:t>
            </a:r>
            <a:endParaRPr lang="en-US" sz="32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solidFill>
                  <a:srgbClr val="FFFF00"/>
                </a:solidFill>
              </a:rPr>
              <a:t>Other Problems</a:t>
            </a:r>
            <a:endParaRPr lang="en-US" sz="4800" dirty="0">
              <a:solidFill>
                <a:srgbClr val="FFFF00"/>
              </a:solidFill>
            </a:endParaRPr>
          </a:p>
        </p:txBody>
      </p:sp>
      <p:pic>
        <p:nvPicPr>
          <p:cNvPr id="5" name="Content Placeholder 3"/>
          <p:cNvPicPr>
            <a:picLocks noGrp="1"/>
          </p:cNvPicPr>
          <p:nvPr>
            <p:ph idx="1"/>
          </p:nvPr>
        </p:nvPicPr>
        <p:blipFill rotWithShape="1">
          <a:blip r:embed="rId3" cstate="print">
            <a:extLst>
              <a:ext uri="{28A0092B-C50C-407E-A947-70E740481C1C}">
                <a14:useLocalDpi xmlns:a14="http://schemas.microsoft.com/office/drawing/2010/main" val="0"/>
              </a:ext>
            </a:extLst>
          </a:blip>
          <a:srcRect t="933" b="119"/>
          <a:stretch/>
        </p:blipFill>
        <p:spPr bwMode="auto">
          <a:xfrm flipH="1">
            <a:off x="1177790" y="1371600"/>
            <a:ext cx="6781800" cy="4256486"/>
          </a:xfrm>
          <a:prstGeom prst="rect">
            <a:avLst/>
          </a:prstGeom>
          <a:noFill/>
          <a:ln>
            <a:noFill/>
          </a:ln>
          <a:scene3d>
            <a:camera prst="orthographicFront">
              <a:rot lat="0" lon="10800000" rev="0"/>
            </a:camera>
            <a:lightRig rig="threePt" dir="t"/>
          </a:scene3d>
        </p:spPr>
      </p:pic>
    </p:spTree>
    <p:extLst>
      <p:ext uri="{BB962C8B-B14F-4D97-AF65-F5344CB8AC3E}">
        <p14:creationId xmlns:p14="http://schemas.microsoft.com/office/powerpoint/2010/main" val="369607316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Shot 2014-10-11 at 7.36.03 PM.png"/>
          <p:cNvPicPr>
            <a:picLocks noGrp="1" noChangeAspect="1"/>
          </p:cNvPicPr>
          <p:nvPr>
            <p:ph idx="1"/>
          </p:nvPr>
        </p:nvPicPr>
        <p:blipFill rotWithShape="1">
          <a:blip r:embed="rId3">
            <a:extLst>
              <a:ext uri="{28A0092B-C50C-407E-A947-70E740481C1C}">
                <a14:useLocalDpi xmlns:a14="http://schemas.microsoft.com/office/drawing/2010/main" val="0"/>
              </a:ext>
            </a:extLst>
          </a:blip>
          <a:srcRect t="-216" b="1728"/>
          <a:stretch/>
        </p:blipFill>
        <p:spPr>
          <a:xfrm>
            <a:off x="5791200" y="3733800"/>
            <a:ext cx="2971800" cy="2216063"/>
          </a:xfrm>
        </p:spPr>
      </p:pic>
      <p:pic>
        <p:nvPicPr>
          <p:cNvPr id="5" name="Picture 4" descr="Screen Shot 2014-10-11 at 8.36.55 PM.png"/>
          <p:cNvPicPr>
            <a:picLocks noChangeAspect="1"/>
          </p:cNvPicPr>
          <p:nvPr/>
        </p:nvPicPr>
        <p:blipFill rotWithShape="1">
          <a:blip r:embed="rId4">
            <a:extLst>
              <a:ext uri="{28A0092B-C50C-407E-A947-70E740481C1C}">
                <a14:useLocalDpi xmlns:a14="http://schemas.microsoft.com/office/drawing/2010/main" val="0"/>
              </a:ext>
            </a:extLst>
          </a:blip>
          <a:srcRect l="12913" r="348"/>
          <a:stretch/>
        </p:blipFill>
        <p:spPr>
          <a:xfrm>
            <a:off x="228600" y="3962400"/>
            <a:ext cx="5023216" cy="1792681"/>
          </a:xfrm>
          <a:prstGeom prst="rect">
            <a:avLst/>
          </a:prstGeom>
        </p:spPr>
      </p:pic>
      <p:pic>
        <p:nvPicPr>
          <p:cNvPr id="6" name="Picture 5" descr="Screen Shot 2014-10-11 at 8.38.26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5800" y="457200"/>
            <a:ext cx="3886200" cy="2492237"/>
          </a:xfrm>
          <a:prstGeom prst="rect">
            <a:avLst/>
          </a:prstGeom>
        </p:spPr>
      </p:pic>
      <p:pic>
        <p:nvPicPr>
          <p:cNvPr id="8" name="Picture 7" descr="Screen Shot 2014-10-11 at 8.40.04 PM.png"/>
          <p:cNvPicPr>
            <a:picLocks noChangeAspect="1"/>
          </p:cNvPicPr>
          <p:nvPr/>
        </p:nvPicPr>
        <p:blipFill rotWithShape="1">
          <a:blip r:embed="rId6">
            <a:extLst>
              <a:ext uri="{28A0092B-C50C-407E-A947-70E740481C1C}">
                <a14:useLocalDpi xmlns:a14="http://schemas.microsoft.com/office/drawing/2010/main" val="0"/>
              </a:ext>
            </a:extLst>
          </a:blip>
          <a:srcRect l="-5997" t="-1755" r="28035" b="1755"/>
          <a:stretch/>
        </p:blipFill>
        <p:spPr>
          <a:xfrm>
            <a:off x="0" y="533400"/>
            <a:ext cx="3930736" cy="2296412"/>
          </a:xfrm>
          <a:prstGeom prst="rect">
            <a:avLst/>
          </a:prstGeom>
        </p:spPr>
      </p:pic>
      <p:pic>
        <p:nvPicPr>
          <p:cNvPr id="3" name="Picture 2" descr="Screen Shot 2015-09-29 at 3.57.22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16200" y="2692400"/>
            <a:ext cx="3911600" cy="1473200"/>
          </a:xfrm>
          <a:prstGeom prst="rect">
            <a:avLst/>
          </a:prstGeom>
        </p:spPr>
      </p:pic>
      <p:sp>
        <p:nvSpPr>
          <p:cNvPr id="10" name="TextBox 9"/>
          <p:cNvSpPr txBox="1"/>
          <p:nvPr/>
        </p:nvSpPr>
        <p:spPr>
          <a:xfrm>
            <a:off x="1447800" y="6019800"/>
            <a:ext cx="5486400" cy="584776"/>
          </a:xfrm>
          <a:prstGeom prst="rect">
            <a:avLst/>
          </a:prstGeom>
          <a:noFill/>
        </p:spPr>
        <p:txBody>
          <a:bodyPr wrap="square" rtlCol="0">
            <a:spAutoFit/>
          </a:bodyPr>
          <a:lstStyle/>
          <a:p>
            <a:r>
              <a:rPr lang="en-US" sz="3200" dirty="0" smtClean="0">
                <a:solidFill>
                  <a:srgbClr val="FFFF00"/>
                </a:solidFill>
              </a:rPr>
              <a:t>Opaque or Transparent CCOs?</a:t>
            </a:r>
            <a:endParaRPr lang="en-US" sz="3200" dirty="0">
              <a:solidFill>
                <a:srgbClr val="FFFF00"/>
              </a:solidFill>
            </a:endParaRPr>
          </a:p>
        </p:txBody>
      </p:sp>
    </p:spTree>
    <p:extLst>
      <p:ext uri="{BB962C8B-B14F-4D97-AF65-F5344CB8AC3E}">
        <p14:creationId xmlns:p14="http://schemas.microsoft.com/office/powerpoint/2010/main" val="3999181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7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1250"/>
                            </p:stCondLst>
                            <p:childTnLst>
                              <p:par>
                                <p:cTn id="9" presetID="10" presetClass="entr" presetSubtype="0" fill="hold" nodeType="afterEffect">
                                  <p:stCondLst>
                                    <p:cond delay="7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2500"/>
                            </p:stCondLst>
                            <p:childTnLst>
                              <p:par>
                                <p:cTn id="13" presetID="10" presetClass="entr" presetSubtype="0" fill="hold" nodeType="afterEffect">
                                  <p:stCondLst>
                                    <p:cond delay="75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3750"/>
                            </p:stCondLst>
                            <p:childTnLst>
                              <p:par>
                                <p:cTn id="17" presetID="10" presetClass="entr" presetSubtype="0" fill="hold" nodeType="afterEffect">
                                  <p:stCondLst>
                                    <p:cond delay="75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5000"/>
                            </p:stCondLst>
                            <p:childTnLst>
                              <p:par>
                                <p:cTn id="21" presetID="10" presetClass="entr" presetSubtype="0" fill="hold" nodeType="afterEffect">
                                  <p:stCondLst>
                                    <p:cond delay="75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Lund Report, October 13, 2015</a:t>
            </a:r>
            <a:endParaRPr lang="en-US" dirty="0">
              <a:solidFill>
                <a:srgbClr val="FFFF00"/>
              </a:solidFill>
            </a:endParaRPr>
          </a:p>
        </p:txBody>
      </p:sp>
      <p:pic>
        <p:nvPicPr>
          <p:cNvPr id="4" name="Content Placeholder 3" descr="Screen Shot 2015-10-13 at 10.30.47 AM.png"/>
          <p:cNvPicPr>
            <a:picLocks noGrp="1" noChangeAspect="1"/>
          </p:cNvPicPr>
          <p:nvPr>
            <p:ph idx="1"/>
          </p:nvPr>
        </p:nvPicPr>
        <p:blipFill rotWithShape="1">
          <a:blip r:embed="rId3">
            <a:extLst>
              <a:ext uri="{28A0092B-C50C-407E-A947-70E740481C1C}">
                <a14:useLocalDpi xmlns:a14="http://schemas.microsoft.com/office/drawing/2010/main" val="0"/>
              </a:ext>
            </a:extLst>
          </a:blip>
          <a:srcRect l="30" r="250" b="26806"/>
          <a:stretch/>
        </p:blipFill>
        <p:spPr>
          <a:xfrm>
            <a:off x="228600" y="1752600"/>
            <a:ext cx="8632216" cy="3124200"/>
          </a:xfrm>
        </p:spPr>
      </p:pic>
      <p:sp>
        <p:nvSpPr>
          <p:cNvPr id="5" name="TextBox 4"/>
          <p:cNvSpPr txBox="1"/>
          <p:nvPr/>
        </p:nvSpPr>
        <p:spPr>
          <a:xfrm>
            <a:off x="533400" y="5562600"/>
            <a:ext cx="8382000" cy="523220"/>
          </a:xfrm>
          <a:prstGeom prst="rect">
            <a:avLst/>
          </a:prstGeom>
          <a:noFill/>
        </p:spPr>
        <p:txBody>
          <a:bodyPr wrap="square" rtlCol="0">
            <a:spAutoFit/>
          </a:bodyPr>
          <a:lstStyle/>
          <a:p>
            <a:r>
              <a:rPr lang="en-US" sz="2800" dirty="0" err="1" smtClean="0">
                <a:solidFill>
                  <a:schemeClr val="bg1"/>
                </a:solidFill>
              </a:rPr>
              <a:t>www.oregon.gov</a:t>
            </a:r>
            <a:r>
              <a:rPr lang="is-IS" sz="2800" dirty="0" smtClean="0">
                <a:solidFill>
                  <a:schemeClr val="bg1"/>
                </a:solidFill>
              </a:rPr>
              <a:t>…</a:t>
            </a:r>
            <a:r>
              <a:rPr lang="en-US" sz="2800" dirty="0" smtClean="0">
                <a:solidFill>
                  <a:schemeClr val="bg1"/>
                </a:solidFill>
              </a:rPr>
              <a:t>Oregon </a:t>
            </a:r>
            <a:r>
              <a:rPr lang="en-US" sz="2800" dirty="0">
                <a:solidFill>
                  <a:schemeClr val="bg1"/>
                </a:solidFill>
              </a:rPr>
              <a:t>CCO Financial Information</a:t>
            </a:r>
          </a:p>
        </p:txBody>
      </p:sp>
    </p:spTree>
    <p:extLst>
      <p:ext uri="{BB962C8B-B14F-4D97-AF65-F5344CB8AC3E}">
        <p14:creationId xmlns:p14="http://schemas.microsoft.com/office/powerpoint/2010/main" val="7256457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715000"/>
            <a:ext cx="8229600" cy="990600"/>
          </a:xfrm>
        </p:spPr>
        <p:txBody>
          <a:bodyPr>
            <a:normAutofit fontScale="90000"/>
          </a:bodyPr>
          <a:lstStyle/>
          <a:p>
            <a:r>
              <a:rPr lang="en-US" dirty="0" smtClean="0">
                <a:solidFill>
                  <a:srgbClr val="FFFFFF"/>
                </a:solidFill>
              </a:rPr>
              <a:t>CCOs try but fail to stem profiteering</a:t>
            </a:r>
            <a:endParaRPr lang="en-US" dirty="0">
              <a:solidFill>
                <a:srgbClr val="FFFFFF"/>
              </a:solidFill>
            </a:endParaRPr>
          </a:p>
        </p:txBody>
      </p:sp>
      <p:pic>
        <p:nvPicPr>
          <p:cNvPr id="4" name="Content Placeholder 3" descr="Coverage vs care cartoon.pdf"/>
          <p:cNvPicPr>
            <a:picLocks noGrp="1" noChangeAspect="1"/>
          </p:cNvPicPr>
          <p:nvPr>
            <p:ph idx="1"/>
          </p:nvPr>
        </p:nvPicPr>
        <p:blipFill rotWithShape="1">
          <a:blip r:embed="rId3">
            <a:extLst>
              <a:ext uri="{28A0092B-C50C-407E-A947-70E740481C1C}">
                <a14:useLocalDpi xmlns:a14="http://schemas.microsoft.com/office/drawing/2010/main" val="0"/>
              </a:ext>
            </a:extLst>
          </a:blip>
          <a:srcRect l="11415" t="8546" r="23683" b="44987"/>
          <a:stretch/>
        </p:blipFill>
        <p:spPr>
          <a:xfrm>
            <a:off x="1219200" y="228600"/>
            <a:ext cx="5950798" cy="5513383"/>
          </a:xfrm>
        </p:spPr>
      </p:pic>
    </p:spTree>
    <p:extLst>
      <p:ext uri="{BB962C8B-B14F-4D97-AF65-F5344CB8AC3E}">
        <p14:creationId xmlns:p14="http://schemas.microsoft.com/office/powerpoint/2010/main" val="19505127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838200"/>
            <a:ext cx="8610600" cy="9694962"/>
          </a:xfrm>
          <a:prstGeom prst="rect">
            <a:avLst/>
          </a:prstGeom>
          <a:noFill/>
        </p:spPr>
        <p:txBody>
          <a:bodyPr wrap="square" rtlCol="0">
            <a:spAutoFit/>
          </a:bodyPr>
          <a:lstStyle/>
          <a:p>
            <a:pPr marL="742950" indent="-742950">
              <a:spcAft>
                <a:spcPts val="600"/>
              </a:spcAft>
              <a:buFont typeface="+mj-lt"/>
              <a:buAutoNum type="arabicPeriod"/>
              <a:defRPr/>
            </a:pPr>
            <a:r>
              <a:rPr lang="en-US" sz="3600" dirty="0" smtClean="0">
                <a:solidFill>
                  <a:schemeClr val="bg1">
                    <a:lumMod val="95000"/>
                  </a:schemeClr>
                </a:solidFill>
              </a:rPr>
              <a:t>Find out </a:t>
            </a:r>
            <a:r>
              <a:rPr lang="en-US" sz="3600" dirty="0">
                <a:solidFill>
                  <a:schemeClr val="bg1">
                    <a:lumMod val="95000"/>
                  </a:schemeClr>
                </a:solidFill>
              </a:rPr>
              <a:t>who sits on your CCO </a:t>
            </a:r>
            <a:r>
              <a:rPr lang="en-US" sz="3600" dirty="0" smtClean="0">
                <a:solidFill>
                  <a:schemeClr val="bg1">
                    <a:lumMod val="95000"/>
                  </a:schemeClr>
                </a:solidFill>
              </a:rPr>
              <a:t>board</a:t>
            </a:r>
          </a:p>
          <a:p>
            <a:pPr marL="742950" indent="-742950">
              <a:spcAft>
                <a:spcPts val="600"/>
              </a:spcAft>
              <a:buFont typeface="+mj-lt"/>
              <a:buAutoNum type="arabicPeriod"/>
              <a:defRPr/>
            </a:pPr>
            <a:r>
              <a:rPr lang="en-US" sz="3600" dirty="0" smtClean="0">
                <a:solidFill>
                  <a:schemeClr val="bg1">
                    <a:lumMod val="95000"/>
                  </a:schemeClr>
                </a:solidFill>
              </a:rPr>
              <a:t>Ask for </a:t>
            </a:r>
            <a:r>
              <a:rPr lang="en-US" sz="3600" dirty="0">
                <a:solidFill>
                  <a:schemeClr val="bg1">
                    <a:lumMod val="95000"/>
                  </a:schemeClr>
                </a:solidFill>
              </a:rPr>
              <a:t>a clear accounting of where the money goes. </a:t>
            </a:r>
          </a:p>
          <a:p>
            <a:pPr marL="1200150" lvl="1" indent="-742950">
              <a:spcAft>
                <a:spcPts val="600"/>
              </a:spcAft>
              <a:buFont typeface="+mj-lt"/>
              <a:buAutoNum type="alphaLcPeriod"/>
              <a:defRPr/>
            </a:pPr>
            <a:r>
              <a:rPr lang="en-US" sz="3600" dirty="0" smtClean="0">
                <a:solidFill>
                  <a:schemeClr val="bg1">
                    <a:lumMod val="95000"/>
                  </a:schemeClr>
                </a:solidFill>
              </a:rPr>
              <a:t>Is </a:t>
            </a:r>
            <a:r>
              <a:rPr lang="en-US" sz="3600" dirty="0">
                <a:solidFill>
                  <a:schemeClr val="bg1">
                    <a:lumMod val="95000"/>
                  </a:schemeClr>
                </a:solidFill>
              </a:rPr>
              <a:t>it going for convincingly documented care of patients? </a:t>
            </a:r>
            <a:endParaRPr lang="en-US" sz="3600" dirty="0" smtClean="0">
              <a:solidFill>
                <a:schemeClr val="bg1">
                  <a:lumMod val="95000"/>
                </a:schemeClr>
              </a:solidFill>
            </a:endParaRPr>
          </a:p>
          <a:p>
            <a:pPr marL="1200150" lvl="1" indent="-742950">
              <a:spcAft>
                <a:spcPts val="600"/>
              </a:spcAft>
              <a:buFont typeface="+mj-lt"/>
              <a:buAutoNum type="alphaLcPeriod"/>
              <a:defRPr/>
            </a:pPr>
            <a:r>
              <a:rPr lang="en-US" sz="3600" dirty="0" smtClean="0">
                <a:solidFill>
                  <a:schemeClr val="bg1">
                    <a:lumMod val="95000"/>
                  </a:schemeClr>
                </a:solidFill>
              </a:rPr>
              <a:t>If </a:t>
            </a:r>
            <a:r>
              <a:rPr lang="en-US" sz="3600" dirty="0">
                <a:solidFill>
                  <a:schemeClr val="bg1">
                    <a:lumMod val="95000"/>
                  </a:schemeClr>
                </a:solidFill>
              </a:rPr>
              <a:t>your CCO doesn’t freely provide information you need, </a:t>
            </a:r>
            <a:r>
              <a:rPr lang="en-US" sz="3600" b="1" dirty="0">
                <a:solidFill>
                  <a:schemeClr val="bg1">
                    <a:lumMod val="95000"/>
                  </a:schemeClr>
                </a:solidFill>
              </a:rPr>
              <a:t>local journalists </a:t>
            </a:r>
            <a:r>
              <a:rPr lang="en-US" sz="3600" dirty="0">
                <a:solidFill>
                  <a:schemeClr val="bg1">
                    <a:lumMod val="95000"/>
                  </a:schemeClr>
                </a:solidFill>
              </a:rPr>
              <a:t>and </a:t>
            </a:r>
            <a:r>
              <a:rPr lang="en-US" sz="3600" b="1" dirty="0">
                <a:solidFill>
                  <a:schemeClr val="bg1">
                    <a:lumMod val="95000"/>
                  </a:schemeClr>
                </a:solidFill>
              </a:rPr>
              <a:t>your legislators</a:t>
            </a:r>
            <a:r>
              <a:rPr lang="en-US" sz="3600" dirty="0">
                <a:solidFill>
                  <a:schemeClr val="bg1">
                    <a:lumMod val="95000"/>
                  </a:schemeClr>
                </a:solidFill>
              </a:rPr>
              <a:t> may be willing to help. </a:t>
            </a:r>
          </a:p>
          <a:p>
            <a:endParaRPr lang="en-US" sz="3600" dirty="0" smtClean="0">
              <a:solidFill>
                <a:schemeClr val="accent6">
                  <a:lumMod val="60000"/>
                  <a:lumOff val="40000"/>
                </a:schemeClr>
              </a:solidFill>
            </a:endParaRPr>
          </a:p>
          <a:p>
            <a:endParaRPr lang="en-US" sz="2800" dirty="0" smtClean="0">
              <a:solidFill>
                <a:schemeClr val="bg2">
                  <a:lumMod val="75000"/>
                </a:schemeClr>
              </a:solidFill>
            </a:endParaRPr>
          </a:p>
          <a:p>
            <a:endParaRPr lang="en-US" sz="3600" dirty="0" smtClean="0">
              <a:solidFill>
                <a:schemeClr val="bg1"/>
              </a:solidFill>
            </a:endParaRPr>
          </a:p>
          <a:p>
            <a:endParaRPr lang="en-US" sz="3600" dirty="0" smtClean="0">
              <a:solidFill>
                <a:schemeClr val="bg1"/>
              </a:solidFill>
            </a:endParaRPr>
          </a:p>
          <a:p>
            <a:endParaRPr lang="en-US" sz="3600" dirty="0">
              <a:solidFill>
                <a:schemeClr val="bg1"/>
              </a:solidFill>
            </a:endParaRPr>
          </a:p>
          <a:p>
            <a:endParaRPr lang="en-US" sz="3600" dirty="0" smtClean="0">
              <a:solidFill>
                <a:schemeClr val="bg1"/>
              </a:solidFill>
            </a:endParaRPr>
          </a:p>
          <a:p>
            <a:endParaRPr lang="en-US" sz="3600" dirty="0">
              <a:solidFill>
                <a:schemeClr val="bg1"/>
              </a:solidFill>
            </a:endParaRPr>
          </a:p>
          <a:p>
            <a:r>
              <a:rPr lang="en-US" sz="3600" dirty="0" smtClean="0">
                <a:solidFill>
                  <a:schemeClr val="bg1"/>
                </a:solidFill>
              </a:rPr>
              <a:t>  </a:t>
            </a:r>
            <a:endParaRPr lang="en-US" sz="3600" dirty="0">
              <a:solidFill>
                <a:schemeClr val="bg1"/>
              </a:solidFill>
            </a:endParaRPr>
          </a:p>
        </p:txBody>
      </p:sp>
      <p:sp>
        <p:nvSpPr>
          <p:cNvPr id="2" name="TextBox 1"/>
          <p:cNvSpPr txBox="1"/>
          <p:nvPr/>
        </p:nvSpPr>
        <p:spPr>
          <a:xfrm>
            <a:off x="7759" y="0"/>
            <a:ext cx="8831441" cy="769441"/>
          </a:xfrm>
          <a:prstGeom prst="rect">
            <a:avLst/>
          </a:prstGeom>
          <a:noFill/>
        </p:spPr>
        <p:txBody>
          <a:bodyPr wrap="square" rtlCol="0">
            <a:spAutoFit/>
          </a:bodyPr>
          <a:lstStyle/>
          <a:p>
            <a:pPr algn="ctr"/>
            <a:r>
              <a:rPr lang="en-US" sz="4400" dirty="0" smtClean="0">
                <a:solidFill>
                  <a:srgbClr val="FFFF00"/>
                </a:solidFill>
              </a:rPr>
              <a:t>Investigate</a:t>
            </a:r>
            <a:endParaRPr lang="en-US" sz="4400" dirty="0">
              <a:solidFill>
                <a:srgbClr val="FFFF00"/>
              </a:solidFill>
            </a:endParaRPr>
          </a:p>
        </p:txBody>
      </p:sp>
    </p:spTree>
    <p:extLst>
      <p:ext uri="{BB962C8B-B14F-4D97-AF65-F5344CB8AC3E}">
        <p14:creationId xmlns:p14="http://schemas.microsoft.com/office/powerpoint/2010/main" val="3716573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7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1250"/>
                            </p:stCondLst>
                            <p:childTnLst>
                              <p:par>
                                <p:cTn id="9" presetID="10" presetClass="entr" presetSubtype="0" fill="hold" nodeType="afterEffect">
                                  <p:stCondLst>
                                    <p:cond delay="75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par>
                          <p:cTn id="12" fill="hold">
                            <p:stCondLst>
                              <p:cond delay="2500"/>
                            </p:stCondLst>
                            <p:childTnLst>
                              <p:par>
                                <p:cTn id="13" presetID="10" presetClass="entr" presetSubtype="0" fill="hold" nodeType="afterEffect">
                                  <p:stCondLst>
                                    <p:cond delay="75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childTnLst>
                          </p:cTn>
                        </p:par>
                        <p:par>
                          <p:cTn id="16" fill="hold">
                            <p:stCondLst>
                              <p:cond delay="3750"/>
                            </p:stCondLst>
                            <p:childTnLst>
                              <p:par>
                                <p:cTn id="17" presetID="10" presetClass="entr" presetSubtype="0" fill="hold" nodeType="afterEffect">
                                  <p:stCondLst>
                                    <p:cond delay="75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1375380"/>
            <a:ext cx="8610600" cy="9064020"/>
          </a:xfrm>
          <a:prstGeom prst="rect">
            <a:avLst/>
          </a:prstGeom>
          <a:noFill/>
        </p:spPr>
        <p:txBody>
          <a:bodyPr wrap="square" rtlCol="0">
            <a:spAutoFit/>
          </a:bodyPr>
          <a:lstStyle/>
          <a:p>
            <a:pPr marL="742950" indent="-742950">
              <a:spcAft>
                <a:spcPts val="600"/>
              </a:spcAft>
              <a:buFont typeface="+mj-lt"/>
              <a:buAutoNum type="arabicPeriod"/>
            </a:pPr>
            <a:r>
              <a:rPr lang="en-US" sz="3600" dirty="0" smtClean="0">
                <a:solidFill>
                  <a:srgbClr val="FFFF00"/>
                </a:solidFill>
              </a:rPr>
              <a:t>Keep working on the CCO model of care </a:t>
            </a:r>
            <a:r>
              <a:rPr lang="en-US" sz="3600" i="1" dirty="0" smtClean="0">
                <a:solidFill>
                  <a:srgbClr val="FFFF00"/>
                </a:solidFill>
              </a:rPr>
              <a:t>delivery</a:t>
            </a:r>
            <a:r>
              <a:rPr lang="en-US" sz="3600" dirty="0" smtClean="0">
                <a:solidFill>
                  <a:srgbClr val="FFFF00"/>
                </a:solidFill>
              </a:rPr>
              <a:t> and capitated </a:t>
            </a:r>
            <a:r>
              <a:rPr lang="en-US" sz="3600" i="1" dirty="0" smtClean="0">
                <a:solidFill>
                  <a:srgbClr val="FFFF00"/>
                </a:solidFill>
              </a:rPr>
              <a:t>payments. </a:t>
            </a:r>
            <a:r>
              <a:rPr lang="en-US" sz="3600" dirty="0" smtClean="0">
                <a:solidFill>
                  <a:srgbClr val="FFFF00"/>
                </a:solidFill>
              </a:rPr>
              <a:t>This</a:t>
            </a:r>
            <a:r>
              <a:rPr lang="en-US" sz="3600" i="1" dirty="0" smtClean="0">
                <a:solidFill>
                  <a:srgbClr val="FFFF00"/>
                </a:solidFill>
              </a:rPr>
              <a:t> </a:t>
            </a:r>
            <a:r>
              <a:rPr lang="en-US" sz="3600" dirty="0" smtClean="0">
                <a:solidFill>
                  <a:srgbClr val="FFFF00"/>
                </a:solidFill>
              </a:rPr>
              <a:t>work is</a:t>
            </a:r>
            <a:r>
              <a:rPr lang="en-US" sz="3600" i="1" dirty="0" smtClean="0">
                <a:solidFill>
                  <a:srgbClr val="FFFF00"/>
                </a:solidFill>
              </a:rPr>
              <a:t> </a:t>
            </a:r>
            <a:r>
              <a:rPr lang="en-US" sz="3600" dirty="0" smtClean="0">
                <a:solidFill>
                  <a:srgbClr val="FFFF00"/>
                </a:solidFill>
              </a:rPr>
              <a:t>vital to the success of any system we devise.</a:t>
            </a:r>
          </a:p>
          <a:p>
            <a:pPr marL="742950" indent="-742950">
              <a:spcAft>
                <a:spcPts val="600"/>
              </a:spcAft>
              <a:buFont typeface="+mj-lt"/>
              <a:buAutoNum type="arabicPeriod"/>
            </a:pPr>
            <a:r>
              <a:rPr lang="en-US" sz="3600" dirty="0" smtClean="0">
                <a:solidFill>
                  <a:srgbClr val="FFFF00"/>
                </a:solidFill>
              </a:rPr>
              <a:t> </a:t>
            </a:r>
            <a:r>
              <a:rPr lang="en-US" sz="3600" dirty="0" smtClean="0">
                <a:solidFill>
                  <a:schemeClr val="bg1"/>
                </a:solidFill>
              </a:rPr>
              <a:t>Fight </a:t>
            </a:r>
            <a:r>
              <a:rPr lang="en-US" sz="3600" dirty="0">
                <a:solidFill>
                  <a:schemeClr val="bg1"/>
                </a:solidFill>
              </a:rPr>
              <a:t>for more public surveillance and power over </a:t>
            </a:r>
            <a:r>
              <a:rPr lang="en-US" sz="3600" dirty="0" smtClean="0">
                <a:solidFill>
                  <a:schemeClr val="bg1"/>
                </a:solidFill>
              </a:rPr>
              <a:t>Medicaid money.  </a:t>
            </a:r>
            <a:endParaRPr lang="en-US" sz="3600" dirty="0"/>
          </a:p>
          <a:p>
            <a:pPr marL="742950" indent="-742950">
              <a:spcAft>
                <a:spcPts val="600"/>
              </a:spcAft>
              <a:buFont typeface="+mj-lt"/>
              <a:buAutoNum type="arabicPeriod"/>
            </a:pPr>
            <a:r>
              <a:rPr lang="en-US" sz="3600" dirty="0" smtClean="0">
                <a:solidFill>
                  <a:schemeClr val="accent2">
                    <a:lumMod val="60000"/>
                    <a:lumOff val="40000"/>
                  </a:schemeClr>
                </a:solidFill>
              </a:rPr>
              <a:t>Stop deciding who “deserves” care.  The process is too costly.  Include everyone.</a:t>
            </a:r>
          </a:p>
          <a:p>
            <a:endParaRPr lang="en-US" sz="3600" dirty="0" smtClean="0">
              <a:solidFill>
                <a:schemeClr val="accent6">
                  <a:lumMod val="60000"/>
                  <a:lumOff val="40000"/>
                </a:schemeClr>
              </a:solidFill>
            </a:endParaRPr>
          </a:p>
          <a:p>
            <a:endParaRPr lang="en-US" sz="2800" dirty="0" smtClean="0">
              <a:solidFill>
                <a:schemeClr val="bg2">
                  <a:lumMod val="75000"/>
                </a:schemeClr>
              </a:solidFill>
            </a:endParaRPr>
          </a:p>
          <a:p>
            <a:endParaRPr lang="en-US" sz="3600" dirty="0" smtClean="0">
              <a:solidFill>
                <a:schemeClr val="bg1"/>
              </a:solidFill>
            </a:endParaRPr>
          </a:p>
          <a:p>
            <a:endParaRPr lang="en-US" sz="3600" dirty="0" smtClean="0">
              <a:solidFill>
                <a:schemeClr val="bg1"/>
              </a:solidFill>
            </a:endParaRPr>
          </a:p>
          <a:p>
            <a:endParaRPr lang="en-US" sz="3600" dirty="0">
              <a:solidFill>
                <a:schemeClr val="bg1"/>
              </a:solidFill>
            </a:endParaRPr>
          </a:p>
          <a:p>
            <a:endParaRPr lang="en-US" sz="3600" dirty="0" smtClean="0">
              <a:solidFill>
                <a:schemeClr val="bg1"/>
              </a:solidFill>
            </a:endParaRPr>
          </a:p>
          <a:p>
            <a:endParaRPr lang="en-US" sz="3600" dirty="0">
              <a:solidFill>
                <a:schemeClr val="bg1"/>
              </a:solidFill>
            </a:endParaRPr>
          </a:p>
          <a:p>
            <a:r>
              <a:rPr lang="en-US" sz="3600" dirty="0" smtClean="0">
                <a:solidFill>
                  <a:schemeClr val="bg1"/>
                </a:solidFill>
              </a:rPr>
              <a:t>  </a:t>
            </a:r>
            <a:endParaRPr lang="en-US" sz="3600" dirty="0">
              <a:solidFill>
                <a:schemeClr val="bg1"/>
              </a:solidFill>
            </a:endParaRPr>
          </a:p>
        </p:txBody>
      </p:sp>
      <p:sp>
        <p:nvSpPr>
          <p:cNvPr id="2" name="TextBox 1"/>
          <p:cNvSpPr txBox="1"/>
          <p:nvPr/>
        </p:nvSpPr>
        <p:spPr>
          <a:xfrm>
            <a:off x="7759" y="0"/>
            <a:ext cx="8831441" cy="1446550"/>
          </a:xfrm>
          <a:prstGeom prst="rect">
            <a:avLst/>
          </a:prstGeom>
          <a:noFill/>
        </p:spPr>
        <p:txBody>
          <a:bodyPr wrap="square" rtlCol="0">
            <a:spAutoFit/>
          </a:bodyPr>
          <a:lstStyle/>
          <a:p>
            <a:pPr algn="ctr"/>
            <a:r>
              <a:rPr lang="en-US" sz="4400" dirty="0" smtClean="0">
                <a:solidFill>
                  <a:srgbClr val="FFFF00"/>
                </a:solidFill>
              </a:rPr>
              <a:t>Tell  legislators, media, Oregon Health Authority we must:</a:t>
            </a:r>
            <a:endParaRPr lang="en-US" sz="4400" dirty="0">
              <a:solidFill>
                <a:srgbClr val="FFFF00"/>
              </a:solidFill>
            </a:endParaRPr>
          </a:p>
        </p:txBody>
      </p:sp>
    </p:spTree>
    <p:extLst>
      <p:ext uri="{BB962C8B-B14F-4D97-AF65-F5344CB8AC3E}">
        <p14:creationId xmlns:p14="http://schemas.microsoft.com/office/powerpoint/2010/main" val="644647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ssolv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dissolv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1524000"/>
            <a:ext cx="8610600" cy="8294579"/>
          </a:xfrm>
          <a:prstGeom prst="rect">
            <a:avLst/>
          </a:prstGeom>
          <a:noFill/>
        </p:spPr>
        <p:txBody>
          <a:bodyPr wrap="square" rtlCol="0">
            <a:spAutoFit/>
          </a:bodyPr>
          <a:lstStyle/>
          <a:p>
            <a:pPr marL="742950" indent="-742950">
              <a:spcAft>
                <a:spcPts val="600"/>
              </a:spcAft>
              <a:buFont typeface="+mj-lt"/>
              <a:buAutoNum type="arabicPeriod" startAt="4"/>
            </a:pPr>
            <a:r>
              <a:rPr lang="en-US" sz="3600" dirty="0" smtClean="0">
                <a:solidFill>
                  <a:srgbClr val="FFFF00"/>
                </a:solidFill>
              </a:rPr>
              <a:t>Make insurance mean access to health and health </a:t>
            </a:r>
            <a:r>
              <a:rPr lang="en-US" sz="3600" dirty="0">
                <a:solidFill>
                  <a:srgbClr val="FFFF00"/>
                </a:solidFill>
              </a:rPr>
              <a:t>care. </a:t>
            </a:r>
            <a:endParaRPr lang="en-US" sz="3600" dirty="0" smtClean="0">
              <a:solidFill>
                <a:srgbClr val="FFFF00"/>
              </a:solidFill>
            </a:endParaRPr>
          </a:p>
          <a:p>
            <a:pPr marL="742950" indent="-742950">
              <a:spcAft>
                <a:spcPts val="600"/>
              </a:spcAft>
              <a:buFont typeface="+mj-lt"/>
              <a:buAutoNum type="arabicPeriod" startAt="4"/>
            </a:pPr>
            <a:endParaRPr lang="en-US" sz="2000" dirty="0">
              <a:solidFill>
                <a:srgbClr val="FFFF00"/>
              </a:solidFill>
            </a:endParaRPr>
          </a:p>
          <a:p>
            <a:pPr marL="742950" indent="-742950">
              <a:spcAft>
                <a:spcPts val="600"/>
              </a:spcAft>
              <a:buFont typeface="+mj-lt"/>
              <a:buAutoNum type="arabicPeriod" startAt="4"/>
            </a:pPr>
            <a:r>
              <a:rPr lang="en-US" sz="3600" dirty="0" smtClean="0">
                <a:solidFill>
                  <a:schemeClr val="bg2">
                    <a:lumMod val="75000"/>
                  </a:schemeClr>
                </a:solidFill>
              </a:rPr>
              <a:t>Make CCOs serve needs of the public rather than stockholders and the medical industry.</a:t>
            </a:r>
          </a:p>
          <a:p>
            <a:pPr marL="742950" indent="-742950">
              <a:spcAft>
                <a:spcPts val="600"/>
              </a:spcAft>
              <a:buFont typeface="+mj-lt"/>
              <a:buAutoNum type="arabicPeriod" startAt="4"/>
            </a:pPr>
            <a:endParaRPr lang="en-US" dirty="0">
              <a:solidFill>
                <a:schemeClr val="bg2">
                  <a:lumMod val="75000"/>
                </a:schemeClr>
              </a:solidFill>
            </a:endParaRPr>
          </a:p>
          <a:p>
            <a:pPr marL="742950" indent="-742950">
              <a:spcAft>
                <a:spcPts val="600"/>
              </a:spcAft>
              <a:buFont typeface="+mj-lt"/>
              <a:buAutoNum type="arabicPeriod" startAt="4"/>
            </a:pPr>
            <a:r>
              <a:rPr lang="en-US" sz="3600" dirty="0" smtClean="0">
                <a:solidFill>
                  <a:schemeClr val="bg1"/>
                </a:solidFill>
              </a:rPr>
              <a:t>Create a unified coding, payment system with a single risk pool (everyone in).</a:t>
            </a:r>
          </a:p>
          <a:p>
            <a:pPr>
              <a:spcAft>
                <a:spcPts val="600"/>
              </a:spcAft>
            </a:pPr>
            <a:endParaRPr lang="en-US" sz="3600" dirty="0" smtClean="0">
              <a:solidFill>
                <a:schemeClr val="bg1"/>
              </a:solidFill>
            </a:endParaRPr>
          </a:p>
          <a:p>
            <a:pPr>
              <a:spcAft>
                <a:spcPts val="600"/>
              </a:spcAft>
            </a:pPr>
            <a:endParaRPr lang="en-US" sz="3600" dirty="0">
              <a:solidFill>
                <a:schemeClr val="bg1"/>
              </a:solidFill>
            </a:endParaRPr>
          </a:p>
          <a:p>
            <a:pPr>
              <a:spcAft>
                <a:spcPts val="600"/>
              </a:spcAft>
            </a:pPr>
            <a:endParaRPr lang="en-US" sz="3600" dirty="0" smtClean="0">
              <a:solidFill>
                <a:schemeClr val="bg1"/>
              </a:solidFill>
            </a:endParaRPr>
          </a:p>
          <a:p>
            <a:pPr>
              <a:spcAft>
                <a:spcPts val="600"/>
              </a:spcAft>
            </a:pPr>
            <a:endParaRPr lang="en-US" sz="3600" dirty="0">
              <a:solidFill>
                <a:schemeClr val="bg1"/>
              </a:solidFill>
            </a:endParaRPr>
          </a:p>
          <a:p>
            <a:pPr>
              <a:spcAft>
                <a:spcPts val="600"/>
              </a:spcAft>
            </a:pPr>
            <a:r>
              <a:rPr lang="en-US" sz="3600" dirty="0" smtClean="0">
                <a:solidFill>
                  <a:schemeClr val="bg1"/>
                </a:solidFill>
              </a:rPr>
              <a:t>  </a:t>
            </a:r>
            <a:endParaRPr lang="en-US" sz="3600" dirty="0">
              <a:solidFill>
                <a:schemeClr val="bg1"/>
              </a:solidFill>
            </a:endParaRPr>
          </a:p>
        </p:txBody>
      </p:sp>
      <p:sp>
        <p:nvSpPr>
          <p:cNvPr id="2" name="TextBox 1"/>
          <p:cNvSpPr txBox="1"/>
          <p:nvPr/>
        </p:nvSpPr>
        <p:spPr>
          <a:xfrm>
            <a:off x="152400" y="0"/>
            <a:ext cx="8964825" cy="2123658"/>
          </a:xfrm>
          <a:prstGeom prst="rect">
            <a:avLst/>
          </a:prstGeom>
          <a:noFill/>
        </p:spPr>
        <p:txBody>
          <a:bodyPr wrap="square" rtlCol="0">
            <a:spAutoFit/>
          </a:bodyPr>
          <a:lstStyle/>
          <a:p>
            <a:pPr algn="ctr"/>
            <a:r>
              <a:rPr lang="en-US" sz="4400" dirty="0">
                <a:solidFill>
                  <a:srgbClr val="FFFF00"/>
                </a:solidFill>
              </a:rPr>
              <a:t>Tell  legislators, media, Oregon Health Authority we must:</a:t>
            </a:r>
          </a:p>
          <a:p>
            <a:endParaRPr lang="en-US" sz="4400" dirty="0"/>
          </a:p>
        </p:txBody>
      </p:sp>
    </p:spTree>
    <p:extLst>
      <p:ext uri="{BB962C8B-B14F-4D97-AF65-F5344CB8AC3E}">
        <p14:creationId xmlns:p14="http://schemas.microsoft.com/office/powerpoint/2010/main" val="260634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Effect transition="in" filter="dissolve">
                                      <p:cBhvr>
                                        <p:cTn id="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600200"/>
          </a:xfrm>
        </p:spPr>
        <p:txBody>
          <a:bodyPr>
            <a:noAutofit/>
          </a:bodyPr>
          <a:lstStyle/>
          <a:p>
            <a:r>
              <a:rPr lang="en-US" sz="4000" dirty="0" smtClean="0">
                <a:solidFill>
                  <a:schemeClr val="bg1"/>
                </a:solidFill>
              </a:rPr>
              <a:t>Oregon's </a:t>
            </a:r>
            <a:r>
              <a:rPr lang="en-US" sz="4000" dirty="0">
                <a:solidFill>
                  <a:schemeClr val="bg1"/>
                </a:solidFill>
              </a:rPr>
              <a:t>Health System Transformation 2014 Final </a:t>
            </a:r>
            <a:r>
              <a:rPr lang="en-US" sz="4000" dirty="0" smtClean="0">
                <a:solidFill>
                  <a:schemeClr val="bg1"/>
                </a:solidFill>
              </a:rPr>
              <a:t>Report          </a:t>
            </a:r>
            <a:r>
              <a:rPr lang="en-US" sz="4000" dirty="0" err="1" smtClean="0">
                <a:solidFill>
                  <a:srgbClr val="FFFFFF"/>
                </a:solidFill>
              </a:rPr>
              <a:t>oregon.gov</a:t>
            </a:r>
            <a:endParaRPr lang="en-US" sz="4000" dirty="0">
              <a:solidFill>
                <a:srgbClr val="FFFFFF"/>
              </a:solidFill>
            </a:endParaRPr>
          </a:p>
        </p:txBody>
      </p:sp>
      <p:sp>
        <p:nvSpPr>
          <p:cNvPr id="3" name="Content Placeholder 2"/>
          <p:cNvSpPr>
            <a:spLocks noGrp="1"/>
          </p:cNvSpPr>
          <p:nvPr>
            <p:ph idx="1"/>
          </p:nvPr>
        </p:nvSpPr>
        <p:spPr>
          <a:xfrm>
            <a:off x="0" y="1981200"/>
            <a:ext cx="9144000" cy="4572000"/>
          </a:xfrm>
        </p:spPr>
        <p:txBody>
          <a:bodyPr>
            <a:normAutofit fontScale="92500" lnSpcReduction="20000"/>
          </a:bodyPr>
          <a:lstStyle/>
          <a:p>
            <a:pPr algn="ctr">
              <a:buNone/>
            </a:pPr>
            <a:r>
              <a:rPr lang="en-US" sz="4000" dirty="0" smtClean="0">
                <a:solidFill>
                  <a:srgbClr val="FFFF00"/>
                </a:solidFill>
              </a:rPr>
              <a:t>Kaiser Family Foundation </a:t>
            </a:r>
            <a:r>
              <a:rPr lang="en-US" sz="4000" dirty="0">
                <a:solidFill>
                  <a:srgbClr val="FFFF00"/>
                </a:solidFill>
              </a:rPr>
              <a:t> </a:t>
            </a:r>
            <a:r>
              <a:rPr lang="en-US" sz="4000" dirty="0" smtClean="0">
                <a:solidFill>
                  <a:srgbClr val="FFFF00"/>
                </a:solidFill>
              </a:rPr>
              <a:t>   kff.org</a:t>
            </a:r>
          </a:p>
          <a:p>
            <a:pPr algn="ctr">
              <a:buNone/>
            </a:pPr>
            <a:endParaRPr lang="en-US" sz="1100" dirty="0" smtClean="0">
              <a:solidFill>
                <a:srgbClr val="FFFF00"/>
              </a:solidFill>
            </a:endParaRPr>
          </a:p>
          <a:p>
            <a:pPr algn="ctr">
              <a:buNone/>
            </a:pPr>
            <a:r>
              <a:rPr lang="en-US" sz="4000" dirty="0">
                <a:solidFill>
                  <a:schemeClr val="bg1"/>
                </a:solidFill>
              </a:rPr>
              <a:t>Physicians for a National Health Program</a:t>
            </a:r>
          </a:p>
          <a:p>
            <a:pPr algn="ctr">
              <a:buNone/>
            </a:pPr>
            <a:endParaRPr lang="en-US" sz="1800" dirty="0">
              <a:solidFill>
                <a:schemeClr val="bg1"/>
              </a:solidFill>
            </a:endParaRPr>
          </a:p>
          <a:p>
            <a:pPr algn="ctr">
              <a:buNone/>
            </a:pPr>
            <a:r>
              <a:rPr lang="en-US" sz="4000" dirty="0" smtClean="0">
                <a:solidFill>
                  <a:srgbClr val="FFFF00"/>
                </a:solidFill>
              </a:rPr>
              <a:t>Robert Wood Johnson Foundation</a:t>
            </a:r>
          </a:p>
          <a:p>
            <a:pPr algn="ctr">
              <a:buNone/>
            </a:pPr>
            <a:r>
              <a:rPr lang="en-US" sz="4000" dirty="0" err="1" smtClean="0">
                <a:solidFill>
                  <a:srgbClr val="FFFF00"/>
                </a:solidFill>
              </a:rPr>
              <a:t>countyhealthrankings.org</a:t>
            </a:r>
            <a:r>
              <a:rPr lang="en-US" sz="4000" dirty="0" smtClean="0">
                <a:solidFill>
                  <a:srgbClr val="FFFF00"/>
                </a:solidFill>
              </a:rPr>
              <a:t>/</a:t>
            </a:r>
            <a:r>
              <a:rPr lang="en-US" sz="4000" dirty="0" err="1" smtClean="0">
                <a:solidFill>
                  <a:srgbClr val="FFFF00"/>
                </a:solidFill>
              </a:rPr>
              <a:t>oregon</a:t>
            </a:r>
            <a:r>
              <a:rPr lang="en-US" sz="4000" dirty="0" smtClean="0">
                <a:solidFill>
                  <a:srgbClr val="FFFF00"/>
                </a:solidFill>
              </a:rPr>
              <a:t> </a:t>
            </a:r>
          </a:p>
          <a:p>
            <a:pPr algn="ctr">
              <a:buNone/>
            </a:pPr>
            <a:endParaRPr lang="en-US" sz="4000" dirty="0" smtClean="0">
              <a:solidFill>
                <a:srgbClr val="FFFF00"/>
              </a:solidFill>
            </a:endParaRPr>
          </a:p>
          <a:p>
            <a:pPr algn="ctr">
              <a:buNone/>
            </a:pPr>
            <a:r>
              <a:rPr lang="en-US" sz="4000" dirty="0" smtClean="0">
                <a:solidFill>
                  <a:schemeClr val="bg1"/>
                </a:solidFill>
              </a:rPr>
              <a:t>Why the Oregon </a:t>
            </a:r>
            <a:r>
              <a:rPr lang="en-US" sz="4000" dirty="0">
                <a:solidFill>
                  <a:schemeClr val="bg1"/>
                </a:solidFill>
              </a:rPr>
              <a:t>CCO Experiment Could </a:t>
            </a:r>
            <a:r>
              <a:rPr lang="en-US" sz="4000" dirty="0" smtClean="0">
                <a:solidFill>
                  <a:schemeClr val="bg1"/>
                </a:solidFill>
              </a:rPr>
              <a:t>Fail       HSS Public Access,  2014</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57200"/>
            <a:ext cx="8229600" cy="1143000"/>
          </a:xfrm>
        </p:spPr>
        <p:txBody>
          <a:bodyPr>
            <a:normAutofit fontScale="90000"/>
          </a:bodyPr>
          <a:lstStyle/>
          <a:p>
            <a:r>
              <a:rPr lang="en-US" dirty="0" smtClean="0">
                <a:solidFill>
                  <a:srgbClr val="FFFF00"/>
                </a:solidFill>
              </a:rPr>
              <a:t>Health Care For All Oregon</a:t>
            </a:r>
            <a:br>
              <a:rPr lang="en-US" dirty="0" smtClean="0">
                <a:solidFill>
                  <a:srgbClr val="FFFF00"/>
                </a:solidFill>
              </a:rPr>
            </a:br>
            <a:r>
              <a:rPr lang="en-US" dirty="0" smtClean="0">
                <a:solidFill>
                  <a:srgbClr val="FFFF00"/>
                </a:solidFill>
              </a:rPr>
              <a:t>www.hcao.org</a:t>
            </a:r>
            <a:endParaRPr lang="en-US" dirty="0">
              <a:solidFill>
                <a:srgbClr val="FFFF00"/>
              </a:solidFill>
            </a:endParaRPr>
          </a:p>
        </p:txBody>
      </p:sp>
      <p:sp>
        <p:nvSpPr>
          <p:cNvPr id="3" name="Content Placeholder 2"/>
          <p:cNvSpPr>
            <a:spLocks noGrp="1"/>
          </p:cNvSpPr>
          <p:nvPr>
            <p:ph idx="1"/>
          </p:nvPr>
        </p:nvSpPr>
        <p:spPr>
          <a:xfrm>
            <a:off x="0" y="1905000"/>
            <a:ext cx="9144000" cy="4648200"/>
          </a:xfrm>
        </p:spPr>
        <p:txBody>
          <a:bodyPr>
            <a:normAutofit/>
          </a:bodyPr>
          <a:lstStyle/>
          <a:p>
            <a:pPr algn="ctr">
              <a:buNone/>
            </a:pPr>
            <a:r>
              <a:rPr lang="en-US" sz="4000" dirty="0" smtClean="0">
                <a:solidFill>
                  <a:schemeClr val="bg1"/>
                </a:solidFill>
              </a:rPr>
              <a:t>Mid Valley Health Care Advocates</a:t>
            </a:r>
          </a:p>
          <a:p>
            <a:pPr algn="ctr">
              <a:buNone/>
            </a:pPr>
            <a:r>
              <a:rPr lang="en-US" sz="4000" dirty="0" smtClean="0">
                <a:solidFill>
                  <a:schemeClr val="bg1"/>
                </a:solidFill>
              </a:rPr>
              <a:t>www.mvhca.org</a:t>
            </a:r>
          </a:p>
          <a:p>
            <a:pPr algn="ctr">
              <a:buNone/>
            </a:pPr>
            <a:endParaRPr lang="en-US" sz="3000" dirty="0" smtClean="0">
              <a:solidFill>
                <a:srgbClr val="FFFF00"/>
              </a:solidFill>
            </a:endParaRPr>
          </a:p>
          <a:p>
            <a:pPr algn="ctr">
              <a:buNone/>
            </a:pPr>
            <a:r>
              <a:rPr lang="en-US" sz="3000" dirty="0" smtClean="0">
                <a:solidFill>
                  <a:srgbClr val="FFFF00"/>
                </a:solidFill>
              </a:rPr>
              <a:t>Physicians for a National Health Program-Oregon</a:t>
            </a:r>
            <a:endParaRPr lang="en-US" sz="3000" dirty="0">
              <a:solidFill>
                <a:srgbClr val="FFFF00"/>
              </a:solidFill>
            </a:endParaRPr>
          </a:p>
          <a:p>
            <a:pPr algn="ctr">
              <a:buNone/>
            </a:pPr>
            <a:r>
              <a:rPr lang="en-US" sz="3000" dirty="0" smtClean="0">
                <a:solidFill>
                  <a:srgbClr val="FFFF00"/>
                </a:solidFill>
              </a:rPr>
              <a:t>Michael C. Huntington MD</a:t>
            </a:r>
          </a:p>
          <a:p>
            <a:pPr algn="ctr">
              <a:buNone/>
            </a:pPr>
            <a:r>
              <a:rPr lang="en-US" sz="3000" dirty="0" smtClean="0">
                <a:solidFill>
                  <a:srgbClr val="FFFF00"/>
                </a:solidFill>
              </a:rPr>
              <a:t>  mchuntington@comcast.net</a:t>
            </a:r>
          </a:p>
          <a:p>
            <a:pPr algn="ctr">
              <a:buNone/>
            </a:pPr>
            <a:r>
              <a:rPr lang="en-US" sz="3000" dirty="0" smtClean="0">
                <a:solidFill>
                  <a:srgbClr val="FFFF00"/>
                </a:solidFill>
              </a:rPr>
              <a:t>541-829-1182</a:t>
            </a:r>
            <a:endParaRPr lang="en-US" sz="3000" dirty="0">
              <a:solidFill>
                <a:srgbClr val="FFFF00"/>
              </a:solidFill>
            </a:endParaRPr>
          </a:p>
        </p:txBody>
      </p:sp>
    </p:spTree>
    <p:extLst>
      <p:ext uri="{BB962C8B-B14F-4D97-AF65-F5344CB8AC3E}">
        <p14:creationId xmlns:p14="http://schemas.microsoft.com/office/powerpoint/2010/main" val="684260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0025"/>
            <a:ext cx="8229600" cy="1171575"/>
          </a:xfrm>
        </p:spPr>
        <p:txBody>
          <a:bodyPr>
            <a:normAutofit fontScale="90000"/>
          </a:bodyPr>
          <a:lstStyle/>
          <a:p>
            <a:r>
              <a:rPr lang="en-US" sz="7300" dirty="0" smtClean="0"/>
              <a:t> </a:t>
            </a:r>
            <a:r>
              <a:rPr lang="en-US" sz="7300" dirty="0" smtClean="0">
                <a:solidFill>
                  <a:srgbClr val="FFFF00"/>
                </a:solidFill>
              </a:rPr>
              <a:t>Unified Care</a:t>
            </a:r>
            <a:r>
              <a:rPr lang="en-US" dirty="0" smtClean="0"/>
              <a:t/>
            </a:r>
            <a:br>
              <a:rPr lang="en-US" dirty="0" smtClean="0"/>
            </a:br>
            <a:endParaRPr lang="en-US" dirty="0"/>
          </a:p>
        </p:txBody>
      </p:sp>
      <p:pic>
        <p:nvPicPr>
          <p:cNvPr id="5" name="Picture 4" descr="puzzle_future_CCOv3_0920.jpg"/>
          <p:cNvPicPr/>
          <p:nvPr/>
        </p:nvPicPr>
        <p:blipFill rotWithShape="1">
          <a:blip r:embed="rId3" cstate="print"/>
          <a:srcRect l="16261" t="13785" r="15734" b="11027"/>
          <a:stretch/>
        </p:blipFill>
        <p:spPr bwMode="auto">
          <a:xfrm>
            <a:off x="685800" y="1066800"/>
            <a:ext cx="7848600" cy="51816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5" descr="Screen Shot 2014-10-06 at 7.55.35 PM.png"/>
          <p:cNvPicPr>
            <a:picLocks noGrp="1" noChangeAspect="1"/>
          </p:cNvPicPr>
          <p:nvPr>
            <p:ph idx="1"/>
          </p:nvPr>
        </p:nvPicPr>
        <p:blipFill>
          <a:blip r:embed="rId3"/>
          <a:srcRect t="10130" b="10130"/>
          <a:stretch>
            <a:fillRect/>
          </a:stretch>
        </p:blipFill>
        <p:spPr>
          <a:xfrm>
            <a:off x="457200" y="838200"/>
            <a:ext cx="8229600" cy="5287963"/>
          </a:xfrm>
        </p:spPr>
      </p:pic>
    </p:spTree>
    <p:extLst>
      <p:ext uri="{BB962C8B-B14F-4D97-AF65-F5344CB8AC3E}">
        <p14:creationId xmlns:p14="http://schemas.microsoft.com/office/powerpoint/2010/main" val="40219116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How Are We Doing?</a:t>
            </a:r>
            <a:endParaRPr lang="en-US" dirty="0">
              <a:solidFill>
                <a:srgbClr val="FFFF00"/>
              </a:solidFill>
            </a:endParaRPr>
          </a:p>
        </p:txBody>
      </p:sp>
      <p:pic>
        <p:nvPicPr>
          <p:cNvPr id="3" name="Picture 2" descr="Screen Shot 2015-10-09 at 10.17.0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3500" y="1727200"/>
            <a:ext cx="6477000" cy="3390900"/>
          </a:xfrm>
          <a:prstGeom prst="rect">
            <a:avLst/>
          </a:prstGeom>
        </p:spPr>
      </p:pic>
      <p:sp>
        <p:nvSpPr>
          <p:cNvPr id="4" name="Content Placeholder 3"/>
          <p:cNvSpPr>
            <a:spLocks noGrp="1"/>
          </p:cNvSpPr>
          <p:nvPr>
            <p:ph idx="1"/>
          </p:nvPr>
        </p:nvSpPr>
        <p:spPr/>
        <p:txBody>
          <a:bodyPr/>
          <a:lstStyle/>
          <a:p>
            <a:endParaRPr lang="en-US" dirty="0"/>
          </a:p>
        </p:txBody>
      </p:sp>
    </p:spTree>
    <p:extLst>
      <p:ext uri="{BB962C8B-B14F-4D97-AF65-F5344CB8AC3E}">
        <p14:creationId xmlns:p14="http://schemas.microsoft.com/office/powerpoint/2010/main" val="33824706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991600" cy="1143000"/>
          </a:xfrm>
        </p:spPr>
        <p:txBody>
          <a:bodyPr>
            <a:noAutofit/>
          </a:bodyPr>
          <a:lstStyle/>
          <a:p>
            <a:r>
              <a:rPr lang="en-US" dirty="0" smtClean="0"/>
              <a:t>17 key </a:t>
            </a:r>
            <a:r>
              <a:rPr lang="en-US" dirty="0"/>
              <a:t>healthcare metrics</a:t>
            </a:r>
          </a:p>
        </p:txBody>
      </p:sp>
      <p:sp>
        <p:nvSpPr>
          <p:cNvPr id="4" name="Content Placeholder 3"/>
          <p:cNvSpPr>
            <a:spLocks noGrp="1"/>
          </p:cNvSpPr>
          <p:nvPr>
            <p:ph sz="half" idx="1"/>
          </p:nvPr>
        </p:nvSpPr>
        <p:spPr>
          <a:xfrm>
            <a:off x="4159740" y="1600200"/>
            <a:ext cx="4953000" cy="3505200"/>
          </a:xfrm>
        </p:spPr>
        <p:txBody>
          <a:bodyPr>
            <a:normAutofit/>
          </a:bodyPr>
          <a:lstStyle/>
          <a:p>
            <a:pPr>
              <a:buNone/>
            </a:pPr>
            <a:r>
              <a:rPr lang="en-US" sz="3600" dirty="0" smtClean="0"/>
              <a:t> </a:t>
            </a:r>
          </a:p>
          <a:p>
            <a:pPr marL="0" indent="0">
              <a:buNone/>
            </a:pPr>
            <a:endParaRPr lang="en-US" sz="2400" dirty="0" smtClean="0"/>
          </a:p>
        </p:txBody>
      </p:sp>
      <p:pic>
        <p:nvPicPr>
          <p:cNvPr id="6" name="Content Placeholder 5" descr="Screen Shot 2014-10-06 at 7.55.35 PM.png"/>
          <p:cNvPicPr>
            <a:picLocks noGrp="1" noChangeAspect="1"/>
          </p:cNvPicPr>
          <p:nvPr>
            <p:ph sz="half" idx="2"/>
          </p:nvPr>
        </p:nvPicPr>
        <p:blipFill>
          <a:blip r:embed="rId3"/>
          <a:stretch>
            <a:fillRect/>
          </a:stretch>
        </p:blipFill>
        <p:spPr>
          <a:xfrm>
            <a:off x="1676400" y="1447800"/>
            <a:ext cx="4953000" cy="3416055"/>
          </a:xfrm>
        </p:spPr>
      </p:pic>
      <p:sp>
        <p:nvSpPr>
          <p:cNvPr id="3" name="TextBox 2"/>
          <p:cNvSpPr txBox="1"/>
          <p:nvPr/>
        </p:nvSpPr>
        <p:spPr>
          <a:xfrm>
            <a:off x="685800" y="5105400"/>
            <a:ext cx="7543800" cy="954107"/>
          </a:xfrm>
          <a:prstGeom prst="rect">
            <a:avLst/>
          </a:prstGeom>
          <a:noFill/>
        </p:spPr>
        <p:txBody>
          <a:bodyPr wrap="square" rtlCol="0">
            <a:spAutoFit/>
          </a:bodyPr>
          <a:lstStyle/>
          <a:p>
            <a:pPr algn="ctr"/>
            <a:r>
              <a:rPr lang="en-US" sz="2800" i="1" dirty="0">
                <a:solidFill>
                  <a:srgbClr val="FFFF00"/>
                </a:solidFill>
              </a:rPr>
              <a:t>Oregon Health System Transformation Report</a:t>
            </a:r>
          </a:p>
          <a:p>
            <a:pPr algn="ctr"/>
            <a:r>
              <a:rPr lang="en-US" sz="2800" i="1" dirty="0" smtClean="0">
                <a:solidFill>
                  <a:srgbClr val="FFFF00"/>
                </a:solidFill>
              </a:rPr>
              <a:t>Oregon Health Authority  December, 2014 </a:t>
            </a:r>
            <a:endParaRPr lang="en-US" sz="2800" dirty="0">
              <a:solidFill>
                <a:srgbClr val="FFFF00"/>
              </a:solidFill>
            </a:endParaRPr>
          </a:p>
        </p:txBody>
      </p:sp>
    </p:spTree>
    <p:extLst>
      <p:ext uri="{BB962C8B-B14F-4D97-AF65-F5344CB8AC3E}">
        <p14:creationId xmlns:p14="http://schemas.microsoft.com/office/powerpoint/2010/main" val="41078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CCOs Must be Good Jugglers</a:t>
            </a:r>
            <a:endParaRPr lang="en-US" dirty="0">
              <a:solidFill>
                <a:srgbClr val="FFFF00"/>
              </a:solidFill>
            </a:endParaRPr>
          </a:p>
        </p:txBody>
      </p:sp>
      <p:sp>
        <p:nvSpPr>
          <p:cNvPr id="3" name="Content Placeholder 2"/>
          <p:cNvSpPr>
            <a:spLocks noGrp="1"/>
          </p:cNvSpPr>
          <p:nvPr>
            <p:ph idx="1"/>
          </p:nvPr>
        </p:nvSpPr>
        <p:spPr/>
        <p:txBody>
          <a:bodyPr/>
          <a:lstStyle/>
          <a:p>
            <a:endParaRPr lang="en-US" dirty="0"/>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676400"/>
            <a:ext cx="4495800" cy="4267200"/>
          </a:xfrm>
          <a:prstGeom prst="rect">
            <a:avLst/>
          </a:prstGeom>
          <a:noFill/>
          <a:ln>
            <a:noFill/>
          </a:ln>
        </p:spPr>
      </p:pic>
    </p:spTree>
    <p:extLst>
      <p:ext uri="{BB962C8B-B14F-4D97-AF65-F5344CB8AC3E}">
        <p14:creationId xmlns:p14="http://schemas.microsoft.com/office/powerpoint/2010/main" val="7326338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274638"/>
            <a:ext cx="8686800" cy="1143000"/>
          </a:xfrm>
        </p:spPr>
        <p:txBody>
          <a:bodyPr>
            <a:noAutofit/>
          </a:bodyPr>
          <a:lstStyle/>
          <a:p>
            <a:pPr algn="l"/>
            <a:r>
              <a:rPr lang="en-US" sz="5400" dirty="0" smtClean="0">
                <a:solidFill>
                  <a:srgbClr val="FFFF00"/>
                </a:solidFill>
              </a:rPr>
              <a:t> </a:t>
            </a:r>
            <a:endParaRPr lang="en-US" sz="5400" b="1" dirty="0">
              <a:solidFill>
                <a:srgbClr val="FFFF00"/>
              </a:solidFill>
            </a:endParaRPr>
          </a:p>
        </p:txBody>
      </p:sp>
      <p:sp>
        <p:nvSpPr>
          <p:cNvPr id="6" name="Content Placeholder 4"/>
          <p:cNvSpPr>
            <a:spLocks noGrp="1"/>
          </p:cNvSpPr>
          <p:nvPr>
            <p:ph idx="1"/>
          </p:nvPr>
        </p:nvSpPr>
        <p:spPr>
          <a:xfrm>
            <a:off x="457200" y="228600"/>
            <a:ext cx="8382000" cy="1397000"/>
          </a:xfrm>
        </p:spPr>
        <p:txBody>
          <a:bodyPr>
            <a:normAutofit fontScale="85000" lnSpcReduction="20000"/>
          </a:bodyPr>
          <a:lstStyle/>
          <a:p>
            <a:pPr marL="0" indent="0" algn="ctr">
              <a:buNone/>
            </a:pPr>
            <a:r>
              <a:rPr lang="en-US" sz="6600" dirty="0" smtClean="0">
                <a:solidFill>
                  <a:srgbClr val="FFFF00"/>
                </a:solidFill>
              </a:rPr>
              <a:t>More Insured</a:t>
            </a:r>
          </a:p>
          <a:p>
            <a:pPr marL="0" indent="0" algn="ctr">
              <a:buNone/>
            </a:pPr>
            <a:r>
              <a:rPr lang="en-US" sz="4600" dirty="0" smtClean="0">
                <a:solidFill>
                  <a:srgbClr val="FFFF00"/>
                </a:solidFill>
              </a:rPr>
              <a:t>Medicaid increases mostly</a:t>
            </a:r>
            <a:endParaRPr lang="en-US" sz="2600" dirty="0" smtClean="0">
              <a:solidFill>
                <a:srgbClr val="FFFF00"/>
              </a:solidFill>
            </a:endParaRPr>
          </a:p>
        </p:txBody>
      </p:sp>
      <p:sp>
        <p:nvSpPr>
          <p:cNvPr id="8" name="TextBox 7"/>
          <p:cNvSpPr txBox="1"/>
          <p:nvPr/>
        </p:nvSpPr>
        <p:spPr>
          <a:xfrm>
            <a:off x="1447800" y="5410200"/>
            <a:ext cx="5754650" cy="1200329"/>
          </a:xfrm>
          <a:prstGeom prst="rect">
            <a:avLst/>
          </a:prstGeom>
          <a:noFill/>
        </p:spPr>
        <p:txBody>
          <a:bodyPr wrap="none" rtlCol="0">
            <a:spAutoFit/>
          </a:bodyPr>
          <a:lstStyle/>
          <a:p>
            <a:pPr algn="ctr"/>
            <a:r>
              <a:rPr lang="en-US" sz="3600" i="1" dirty="0" smtClean="0">
                <a:solidFill>
                  <a:srgbClr val="FFFF00"/>
                </a:solidFill>
              </a:rPr>
              <a:t>Gov. John Kitzhaber, </a:t>
            </a:r>
            <a:endParaRPr lang="en-US" sz="3600" i="1" dirty="0">
              <a:solidFill>
                <a:srgbClr val="FFFF00"/>
              </a:solidFill>
            </a:endParaRPr>
          </a:p>
          <a:p>
            <a:pPr algn="ctr"/>
            <a:r>
              <a:rPr lang="en-US" sz="3600" i="1" dirty="0" err="1" smtClean="0">
                <a:solidFill>
                  <a:srgbClr val="FFFF00"/>
                </a:solidFill>
              </a:rPr>
              <a:t>Politifact.com</a:t>
            </a:r>
            <a:r>
              <a:rPr lang="en-US" sz="3600" i="1" dirty="0" smtClean="0">
                <a:solidFill>
                  <a:srgbClr val="FFFF00"/>
                </a:solidFill>
              </a:rPr>
              <a:t>, October</a:t>
            </a:r>
            <a:r>
              <a:rPr lang="en-US" sz="3600" i="1" dirty="0">
                <a:solidFill>
                  <a:srgbClr val="FFFF00"/>
                </a:solidFill>
              </a:rPr>
              <a:t>, 2014</a:t>
            </a:r>
            <a:r>
              <a:rPr lang="en-US" sz="2800" i="1" dirty="0">
                <a:solidFill>
                  <a:srgbClr val="FFFF00"/>
                </a:solidFill>
              </a:rPr>
              <a:t> </a:t>
            </a:r>
            <a:endParaRPr lang="en-US" sz="3600" dirty="0">
              <a:solidFill>
                <a:srgbClr val="FFFF00"/>
              </a:solidFill>
            </a:endParaRPr>
          </a:p>
        </p:txBody>
      </p:sp>
      <p:sp>
        <p:nvSpPr>
          <p:cNvPr id="5" name="TextBox 4"/>
          <p:cNvSpPr txBox="1"/>
          <p:nvPr/>
        </p:nvSpPr>
        <p:spPr>
          <a:xfrm>
            <a:off x="1371600" y="4724400"/>
            <a:ext cx="6553200" cy="646331"/>
          </a:xfrm>
          <a:prstGeom prst="rect">
            <a:avLst/>
          </a:prstGeom>
          <a:noFill/>
        </p:spPr>
        <p:txBody>
          <a:bodyPr wrap="square" rtlCol="0">
            <a:spAutoFit/>
          </a:bodyPr>
          <a:lstStyle/>
          <a:p>
            <a:r>
              <a:rPr lang="en-US" sz="3600" dirty="0" smtClean="0"/>
              <a:t>        2011	       		       2014</a:t>
            </a:r>
            <a:endParaRPr lang="en-US" sz="3600" dirty="0"/>
          </a:p>
        </p:txBody>
      </p:sp>
      <p:sp>
        <p:nvSpPr>
          <p:cNvPr id="11" name="Cube 10"/>
          <p:cNvSpPr/>
          <p:nvPr/>
        </p:nvSpPr>
        <p:spPr>
          <a:xfrm>
            <a:off x="2438400" y="2286000"/>
            <a:ext cx="1216152" cy="2282952"/>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Cube 12"/>
          <p:cNvSpPr/>
          <p:nvPr/>
        </p:nvSpPr>
        <p:spPr>
          <a:xfrm>
            <a:off x="5867400" y="1905000"/>
            <a:ext cx="1216152" cy="2663952"/>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3429000" y="3429000"/>
            <a:ext cx="1266191" cy="672941"/>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sz="4000" dirty="0">
              <a:solidFill>
                <a:srgbClr val="FFFF00"/>
              </a:solidFill>
            </a:endParaRPr>
          </a:p>
        </p:txBody>
      </p:sp>
      <p:sp>
        <p:nvSpPr>
          <p:cNvPr id="18" name="TextBox 17"/>
          <p:cNvSpPr txBox="1"/>
          <p:nvPr/>
        </p:nvSpPr>
        <p:spPr>
          <a:xfrm>
            <a:off x="2362200" y="3352800"/>
            <a:ext cx="1266191" cy="672941"/>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4000" dirty="0" smtClean="0">
                <a:solidFill>
                  <a:srgbClr val="FFFF00"/>
                </a:solidFill>
              </a:rPr>
              <a:t>84%</a:t>
            </a:r>
            <a:endParaRPr lang="en-US" sz="4000" dirty="0">
              <a:solidFill>
                <a:srgbClr val="FFFF00"/>
              </a:solidFill>
            </a:endParaRPr>
          </a:p>
        </p:txBody>
      </p:sp>
      <p:sp>
        <p:nvSpPr>
          <p:cNvPr id="19" name="TextBox 18"/>
          <p:cNvSpPr txBox="1"/>
          <p:nvPr/>
        </p:nvSpPr>
        <p:spPr>
          <a:xfrm>
            <a:off x="5791200" y="3429000"/>
            <a:ext cx="1266191" cy="672941"/>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4000" dirty="0" smtClean="0">
                <a:solidFill>
                  <a:srgbClr val="FFFF00"/>
                </a:solidFill>
              </a:rPr>
              <a:t>95%</a:t>
            </a:r>
            <a:endParaRPr lang="en-US" sz="4000" dirty="0">
              <a:solidFill>
                <a:srgbClr val="FFFF00"/>
              </a:solidFill>
            </a:endParaRPr>
          </a:p>
        </p:txBody>
      </p:sp>
    </p:spTree>
    <p:extLst>
      <p:ext uri="{BB962C8B-B14F-4D97-AF65-F5344CB8AC3E}">
        <p14:creationId xmlns:p14="http://schemas.microsoft.com/office/powerpoint/2010/main" val="2873339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Custom 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Custom 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Custom 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Custom 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12167</TotalTime>
  <Words>2792</Words>
  <Application>Microsoft Office PowerPoint</Application>
  <PresentationFormat>On-screen Show (4:3)</PresentationFormat>
  <Paragraphs>336</Paragraphs>
  <Slides>38</Slides>
  <Notes>38</Notes>
  <HiddenSlides>7</HiddenSlides>
  <MMClips>0</MMClips>
  <ScaleCrop>false</ScaleCrop>
  <HeadingPairs>
    <vt:vector size="4" baseType="variant">
      <vt:variant>
        <vt:lpstr>Theme</vt:lpstr>
      </vt:variant>
      <vt:variant>
        <vt:i4>3</vt:i4>
      </vt:variant>
      <vt:variant>
        <vt:lpstr>Slide Titles</vt:lpstr>
      </vt:variant>
      <vt:variant>
        <vt:i4>38</vt:i4>
      </vt:variant>
    </vt:vector>
  </HeadingPairs>
  <TitlesOfParts>
    <vt:vector size="41" baseType="lpstr">
      <vt:lpstr>Office Theme</vt:lpstr>
      <vt:lpstr>2_Office Theme</vt:lpstr>
      <vt:lpstr>1_Office Theme</vt:lpstr>
      <vt:lpstr>PowerPoint Presentation</vt:lpstr>
      <vt:lpstr>PowerPoint Presentation</vt:lpstr>
      <vt:lpstr>  Coordinated Care Organizations How Are They Doing?  Michael C. Huntington M.D. Oregon Public Health Association Meeting  October 13, 2015</vt:lpstr>
      <vt:lpstr> Unified Care </vt:lpstr>
      <vt:lpstr>PowerPoint Presentation</vt:lpstr>
      <vt:lpstr>How Are We Doing?</vt:lpstr>
      <vt:lpstr>17 key healthcare metrics</vt:lpstr>
      <vt:lpstr>CCOs Must be Good Jugglers</vt:lpstr>
      <vt:lpstr> </vt:lpstr>
      <vt:lpstr> </vt:lpstr>
      <vt:lpstr> </vt:lpstr>
      <vt:lpstr> </vt:lpstr>
      <vt:lpstr> </vt:lpstr>
      <vt:lpstr> </vt:lpstr>
      <vt:lpstr> </vt:lpstr>
      <vt:lpstr> </vt:lpstr>
      <vt:lpstr>PowerPoint Presentation</vt:lpstr>
      <vt:lpstr> </vt:lpstr>
      <vt:lpstr> </vt:lpstr>
      <vt:lpstr> </vt:lpstr>
      <vt:lpstr> </vt:lpstr>
      <vt:lpstr>“It is difficult to get a man to understand something, when his salary depends on his not understanding it.”</vt:lpstr>
      <vt:lpstr>PowerPoint Presentation</vt:lpstr>
      <vt:lpstr>PowerPoint Presentation</vt:lpstr>
      <vt:lpstr>Transition From Old System to New</vt:lpstr>
      <vt:lpstr>Churning</vt:lpstr>
      <vt:lpstr>Yearly Reapplication</vt:lpstr>
      <vt:lpstr>Financial Problems</vt:lpstr>
      <vt:lpstr>Solutions?</vt:lpstr>
      <vt:lpstr>Other Problems</vt:lpstr>
      <vt:lpstr>PowerPoint Presentation</vt:lpstr>
      <vt:lpstr>Lund Report, October 13, 2015</vt:lpstr>
      <vt:lpstr>CCOs try but fail to stem profiteering</vt:lpstr>
      <vt:lpstr>PowerPoint Presentation</vt:lpstr>
      <vt:lpstr>PowerPoint Presentation</vt:lpstr>
      <vt:lpstr>PowerPoint Presentation</vt:lpstr>
      <vt:lpstr>Oregon's Health System Transformation 2014 Final Report          oregon.gov</vt:lpstr>
      <vt:lpstr>Health Care For All Oregon www.hcao.org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Sandra Bean</dc:creator>
  <cp:lastModifiedBy>Kim</cp:lastModifiedBy>
  <cp:revision>322</cp:revision>
  <cp:lastPrinted>2014-10-14T15:41:03Z</cp:lastPrinted>
  <dcterms:created xsi:type="dcterms:W3CDTF">2013-10-10T23:47:35Z</dcterms:created>
  <dcterms:modified xsi:type="dcterms:W3CDTF">2015-10-27T21:27:46Z</dcterms:modified>
</cp:coreProperties>
</file>